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3"/>
  </p:notesMasterIdLst>
  <p:sldIdLst>
    <p:sldId id="259" r:id="rId2"/>
    <p:sldId id="260" r:id="rId3"/>
    <p:sldId id="312" r:id="rId4"/>
    <p:sldId id="301" r:id="rId5"/>
    <p:sldId id="299" r:id="rId6"/>
    <p:sldId id="300" r:id="rId7"/>
    <p:sldId id="297" r:id="rId8"/>
    <p:sldId id="326" r:id="rId9"/>
    <p:sldId id="289" r:id="rId10"/>
    <p:sldId id="327" r:id="rId11"/>
    <p:sldId id="328" r:id="rId12"/>
    <p:sldId id="329" r:id="rId13"/>
    <p:sldId id="330" r:id="rId14"/>
    <p:sldId id="331" r:id="rId15"/>
    <p:sldId id="274" r:id="rId16"/>
    <p:sldId id="280" r:id="rId17"/>
    <p:sldId id="332" r:id="rId18"/>
    <p:sldId id="333" r:id="rId19"/>
    <p:sldId id="334" r:id="rId20"/>
    <p:sldId id="335" r:id="rId21"/>
    <p:sldId id="336" r:id="rId22"/>
    <p:sldId id="337" r:id="rId23"/>
    <p:sldId id="338" r:id="rId24"/>
    <p:sldId id="339" r:id="rId25"/>
    <p:sldId id="340" r:id="rId26"/>
    <p:sldId id="341" r:id="rId27"/>
    <p:sldId id="342" r:id="rId28"/>
    <p:sldId id="343" r:id="rId29"/>
    <p:sldId id="344" r:id="rId30"/>
    <p:sldId id="345" r:id="rId31"/>
    <p:sldId id="346" r:id="rId32"/>
    <p:sldId id="347" r:id="rId33"/>
    <p:sldId id="348" r:id="rId34"/>
    <p:sldId id="349" r:id="rId35"/>
    <p:sldId id="352" r:id="rId36"/>
    <p:sldId id="350" r:id="rId37"/>
    <p:sldId id="351" r:id="rId38"/>
    <p:sldId id="353" r:id="rId39"/>
    <p:sldId id="354" r:id="rId40"/>
    <p:sldId id="355" r:id="rId41"/>
    <p:sldId id="356" r:id="rId4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p:cViewPr>
        <p:scale>
          <a:sx n="67" d="100"/>
          <a:sy n="67" d="100"/>
        </p:scale>
        <p:origin x="15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A0B79BE-3C7B-4BA6-81E9-E3571ECA937A}" type="datetimeFigureOut">
              <a:rPr lang="ar-IQ" smtClean="0"/>
              <a:pPr/>
              <a:t>20/10/1443</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B9E28B0-A2EE-4E5A-93E0-96A42A7BFE27}" type="slidenum">
              <a:rPr lang="ar-IQ" smtClean="0"/>
              <a:pPr/>
              <a:t>‹#›</a:t>
            </a:fld>
            <a:endParaRPr lang="ar-IQ"/>
          </a:p>
        </p:txBody>
      </p:sp>
    </p:spTree>
    <p:extLst>
      <p:ext uri="{BB962C8B-B14F-4D97-AF65-F5344CB8AC3E}">
        <p14:creationId xmlns:p14="http://schemas.microsoft.com/office/powerpoint/2010/main" val="280091867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p>
        </p:txBody>
      </p:sp>
      <p:sp>
        <p:nvSpPr>
          <p:cNvPr id="4" name="عنصر نائب للتاريخ 3"/>
          <p:cNvSpPr>
            <a:spLocks noGrp="1"/>
          </p:cNvSpPr>
          <p:nvPr>
            <p:ph type="dt" sz="half" idx="10"/>
          </p:nvPr>
        </p:nvSpPr>
        <p:spPr/>
        <p:txBody>
          <a:bodyPr/>
          <a:lstStyle/>
          <a:p>
            <a:fld id="{A9D6597C-ADE8-4013-9A98-36C01C5669B5}" type="uaqdatetime1">
              <a:rPr lang="ar-SA" smtClean="0"/>
              <a:t>20/10/1443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C687C054-CC4A-4C4C-A062-1E1B0C5ECBA0}" type="uaqdatetime1">
              <a:rPr lang="ar-SA" smtClean="0"/>
              <a:t>20/10/1443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E5CE14C7-9E90-4933-91C4-34D1C4641F11}" type="uaqdatetime1">
              <a:rPr lang="ar-SA" smtClean="0"/>
              <a:t>20/10/1443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10"/>
          </p:nvPr>
        </p:nvSpPr>
        <p:spPr/>
        <p:txBody>
          <a:bodyPr/>
          <a:lstStyle/>
          <a:p>
            <a:fld id="{76CBE94F-4965-43EF-8769-AA49AA9F1A0E}" type="uaqdatetime1">
              <a:rPr lang="ar-SA" smtClean="0"/>
              <a:t>20/10/1443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3665AF50-F7C7-46FE-BE4D-95DB720AE406}" type="uaqdatetime1">
              <a:rPr lang="ar-SA" smtClean="0"/>
              <a:t>20/10/1443</a:t>
            </a:fld>
            <a:endParaRPr lang="ar-SA"/>
          </a:p>
        </p:txBody>
      </p:sp>
      <p:sp>
        <p:nvSpPr>
          <p:cNvPr id="5" name="عنصر نائب للتذييل 4"/>
          <p:cNvSpPr>
            <a:spLocks noGrp="1"/>
          </p:cNvSpPr>
          <p:nvPr>
            <p:ph type="ftr" sz="quarter" idx="11"/>
          </p:nvPr>
        </p:nvSpPr>
        <p:spPr/>
        <p:txBody>
          <a:bodyPr/>
          <a:lstStyle/>
          <a:p>
            <a:r>
              <a:rPr lang="en-US"/>
              <a:t>University of Basrah-College of Medicine-Physiology Department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p:cNvSpPr>
            <a:spLocks noGrp="1"/>
          </p:cNvSpPr>
          <p:nvPr>
            <p:ph type="dt" sz="half" idx="10"/>
          </p:nvPr>
        </p:nvSpPr>
        <p:spPr/>
        <p:txBody>
          <a:bodyPr/>
          <a:lstStyle/>
          <a:p>
            <a:fld id="{A8D8BE83-6A5D-45C4-8A81-87374AD58E4D}" type="uaqdatetime1">
              <a:rPr lang="ar-SA" smtClean="0"/>
              <a:t>20/10/1443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Medicine-Physiology Department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p:cNvSpPr>
            <a:spLocks noGrp="1"/>
          </p:cNvSpPr>
          <p:nvPr>
            <p:ph type="dt" sz="half" idx="10"/>
          </p:nvPr>
        </p:nvSpPr>
        <p:spPr/>
        <p:txBody>
          <a:bodyPr/>
          <a:lstStyle/>
          <a:p>
            <a:fld id="{E399112D-0299-4B2F-B658-DBD48F03FF05}" type="uaqdatetime1">
              <a:rPr lang="ar-SA" smtClean="0"/>
              <a:t>20/10/1443</a:t>
            </a:fld>
            <a:endParaRPr lang="ar-SA"/>
          </a:p>
        </p:txBody>
      </p:sp>
      <p:sp>
        <p:nvSpPr>
          <p:cNvPr id="8" name="عنصر نائب للتذييل 7"/>
          <p:cNvSpPr>
            <a:spLocks noGrp="1"/>
          </p:cNvSpPr>
          <p:nvPr>
            <p:ph type="ftr" sz="quarter" idx="11"/>
          </p:nvPr>
        </p:nvSpPr>
        <p:spPr/>
        <p:txBody>
          <a:bodyPr/>
          <a:lstStyle/>
          <a:p>
            <a:r>
              <a:rPr lang="en-US"/>
              <a:t>University of Basrah-College of Medicine-Physiology Department </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p>
        </p:txBody>
      </p:sp>
      <p:sp>
        <p:nvSpPr>
          <p:cNvPr id="3" name="عنصر نائب للتاريخ 2"/>
          <p:cNvSpPr>
            <a:spLocks noGrp="1"/>
          </p:cNvSpPr>
          <p:nvPr>
            <p:ph type="dt" sz="half" idx="10"/>
          </p:nvPr>
        </p:nvSpPr>
        <p:spPr/>
        <p:txBody>
          <a:bodyPr/>
          <a:lstStyle/>
          <a:p>
            <a:fld id="{A25DC2CA-253A-420D-8C31-412414D475C8}" type="uaqdatetime1">
              <a:rPr lang="ar-SA" smtClean="0"/>
              <a:t>20/10/1443</a:t>
            </a:fld>
            <a:endParaRPr lang="ar-SA"/>
          </a:p>
        </p:txBody>
      </p:sp>
      <p:sp>
        <p:nvSpPr>
          <p:cNvPr id="4" name="عنصر نائب للتذييل 3"/>
          <p:cNvSpPr>
            <a:spLocks noGrp="1"/>
          </p:cNvSpPr>
          <p:nvPr>
            <p:ph type="ftr" sz="quarter" idx="11"/>
          </p:nvPr>
        </p:nvSpPr>
        <p:spPr/>
        <p:txBody>
          <a:bodyPr/>
          <a:lstStyle/>
          <a:p>
            <a:r>
              <a:rPr lang="en-US"/>
              <a:t>University of Basrah-College of Medicine-Physiology Department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7F084B6-8F61-467B-B6A6-B93A43F65FF1}" type="uaqdatetime1">
              <a:rPr lang="ar-SA" smtClean="0"/>
              <a:t>20/10/1443</a:t>
            </a:fld>
            <a:endParaRPr lang="ar-SA"/>
          </a:p>
        </p:txBody>
      </p:sp>
      <p:sp>
        <p:nvSpPr>
          <p:cNvPr id="3" name="عنصر نائب للتذييل 2"/>
          <p:cNvSpPr>
            <a:spLocks noGrp="1"/>
          </p:cNvSpPr>
          <p:nvPr>
            <p:ph type="ftr" sz="quarter" idx="11"/>
          </p:nvPr>
        </p:nvSpPr>
        <p:spPr/>
        <p:txBody>
          <a:bodyPr/>
          <a:lstStyle/>
          <a:p>
            <a:r>
              <a:rPr lang="en-US"/>
              <a:t>University of Basrah-College of Medicine-Physiology Department </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4AA9B90C-2931-4F1B-9956-A53CF0916E41}" type="uaqdatetime1">
              <a:rPr lang="ar-SA" smtClean="0"/>
              <a:t>20/10/1443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Medicine-Physiology Department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D41A5C5-A567-4015-A930-B24BC0D628BD}" type="uaqdatetime1">
              <a:rPr lang="ar-SA" smtClean="0"/>
              <a:t>20/10/1443</a:t>
            </a:fld>
            <a:endParaRPr lang="ar-SA"/>
          </a:p>
        </p:txBody>
      </p:sp>
      <p:sp>
        <p:nvSpPr>
          <p:cNvPr id="6" name="عنصر نائب للتذييل 5"/>
          <p:cNvSpPr>
            <a:spLocks noGrp="1"/>
          </p:cNvSpPr>
          <p:nvPr>
            <p:ph type="ftr" sz="quarter" idx="11"/>
          </p:nvPr>
        </p:nvSpPr>
        <p:spPr/>
        <p:txBody>
          <a:bodyPr/>
          <a:lstStyle/>
          <a:p>
            <a:r>
              <a:rPr lang="en-US"/>
              <a:t>University of Basrah-College of Medicine-Physiology Department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697F2FE-F0B4-4FB7-B561-9111486D8FFA}" type="uaqdatetime1">
              <a:rPr lang="ar-SA" smtClean="0"/>
              <a:t>20/10/1443</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r>
              <a:rPr lang="en-US"/>
              <a:t>University of Basrah-College of Medicine-Physiology Department </a:t>
            </a:r>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uclearReaction.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64904"/>
            <a:ext cx="3456384"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99094" y="1253724"/>
            <a:ext cx="3352200" cy="584775"/>
          </a:xfrm>
          <a:prstGeom prst="rect">
            <a:avLst/>
          </a:prstGeom>
        </p:spPr>
        <p:txBody>
          <a:bodyPr wrap="none">
            <a:spAutoFit/>
          </a:bodyPr>
          <a:lstStyle/>
          <a:p>
            <a:r>
              <a:rPr lang="en-GB" sz="3200" b="1" dirty="0">
                <a:latin typeface="Times New Roman" panose="02020603050405020304" pitchFamily="18" charset="0"/>
                <a:cs typeface="Times New Roman" panose="02020603050405020304" pitchFamily="18" charset="0"/>
              </a:rPr>
              <a:t>L30-Radioactivity</a:t>
            </a:r>
            <a:endParaRPr lang="ar-IQ" sz="3200" dirty="0">
              <a:latin typeface="Times New Roman" panose="02020603050405020304" pitchFamily="18" charset="0"/>
              <a:cs typeface="Times New Roman" panose="02020603050405020304" pitchFamily="18" charset="0"/>
            </a:endParaRPr>
          </a:p>
        </p:txBody>
      </p:sp>
      <p:pic>
        <p:nvPicPr>
          <p:cNvPr id="4" name="صورة 3">
            <a:extLst>
              <a:ext uri="{FF2B5EF4-FFF2-40B4-BE49-F238E27FC236}">
                <a16:creationId xmlns:a16="http://schemas.microsoft.com/office/drawing/2014/main" id="{611A2774-EE47-4361-B7D1-1DAFB1975CC1}"/>
              </a:ext>
            </a:extLst>
          </p:cNvPr>
          <p:cNvPicPr>
            <a:picLocks noChangeAspect="1"/>
          </p:cNvPicPr>
          <p:nvPr/>
        </p:nvPicPr>
        <p:blipFill>
          <a:blip r:embed="rId3"/>
          <a:stretch>
            <a:fillRect/>
          </a:stretch>
        </p:blipFill>
        <p:spPr>
          <a:xfrm>
            <a:off x="251520" y="332656"/>
            <a:ext cx="1371719" cy="1505843"/>
          </a:xfrm>
          <a:prstGeom prst="rect">
            <a:avLst/>
          </a:prstGeom>
        </p:spPr>
      </p:pic>
      <p:pic>
        <p:nvPicPr>
          <p:cNvPr id="5" name="صورة 4">
            <a:extLst>
              <a:ext uri="{FF2B5EF4-FFF2-40B4-BE49-F238E27FC236}">
                <a16:creationId xmlns:a16="http://schemas.microsoft.com/office/drawing/2014/main" id="{2636B97F-CCD5-4476-A9E9-530B42B351FF}"/>
              </a:ext>
            </a:extLst>
          </p:cNvPr>
          <p:cNvPicPr>
            <a:picLocks noChangeAspect="1"/>
          </p:cNvPicPr>
          <p:nvPr/>
        </p:nvPicPr>
        <p:blipFill>
          <a:blip r:embed="rId4"/>
          <a:stretch>
            <a:fillRect/>
          </a:stretch>
        </p:blipFill>
        <p:spPr>
          <a:xfrm>
            <a:off x="7184518" y="335712"/>
            <a:ext cx="1524132" cy="1554615"/>
          </a:xfrm>
          <a:prstGeom prst="rect">
            <a:avLst/>
          </a:prstGeom>
        </p:spPr>
      </p:pic>
      <p:sp>
        <p:nvSpPr>
          <p:cNvPr id="8" name="مربع نص 7">
            <a:extLst>
              <a:ext uri="{FF2B5EF4-FFF2-40B4-BE49-F238E27FC236}">
                <a16:creationId xmlns:a16="http://schemas.microsoft.com/office/drawing/2014/main" id="{EE407C45-07F9-443B-87DE-94F1B3492941}"/>
              </a:ext>
            </a:extLst>
          </p:cNvPr>
          <p:cNvSpPr txBox="1"/>
          <p:nvPr/>
        </p:nvSpPr>
        <p:spPr>
          <a:xfrm>
            <a:off x="2440131" y="780455"/>
            <a:ext cx="3927495" cy="461665"/>
          </a:xfrm>
          <a:prstGeom prst="rect">
            <a:avLst/>
          </a:prstGeom>
          <a:noFill/>
        </p:spPr>
        <p:txBody>
          <a:bodyPr wrap="square">
            <a:spAutoFit/>
          </a:bodyPr>
          <a:lstStyle/>
          <a:p>
            <a:pPr algn="ctr"/>
            <a:r>
              <a:rPr lang="en-US" sz="2400" b="1" dirty="0"/>
              <a:t>Medical physics –first year </a:t>
            </a:r>
          </a:p>
        </p:txBody>
      </p:sp>
      <p:sp>
        <p:nvSpPr>
          <p:cNvPr id="10" name="مربع نص 9">
            <a:extLst>
              <a:ext uri="{FF2B5EF4-FFF2-40B4-BE49-F238E27FC236}">
                <a16:creationId xmlns:a16="http://schemas.microsoft.com/office/drawing/2014/main" id="{C2DA33AB-1F07-4E6D-89EC-D090A2E5AD7D}"/>
              </a:ext>
            </a:extLst>
          </p:cNvPr>
          <p:cNvSpPr txBox="1"/>
          <p:nvPr/>
        </p:nvSpPr>
        <p:spPr>
          <a:xfrm>
            <a:off x="4680334" y="3336458"/>
            <a:ext cx="3636082" cy="1938992"/>
          </a:xfrm>
          <a:prstGeom prst="rect">
            <a:avLst/>
          </a:prstGeom>
          <a:noFill/>
        </p:spPr>
        <p:txBody>
          <a:bodyPr wrap="square">
            <a:spAutoFit/>
          </a:bodyPr>
          <a:lstStyle/>
          <a:p>
            <a:pPr algn="l"/>
            <a:r>
              <a:rPr lang="en-US" sz="2400" b="1" dirty="0">
                <a:solidFill>
                  <a:srgbClr val="FF0000"/>
                </a:solidFill>
              </a:rPr>
              <a:t>By Assistants professor  </a:t>
            </a:r>
          </a:p>
          <a:p>
            <a:pPr algn="l"/>
            <a:r>
              <a:rPr lang="en-US" sz="2400" b="1" dirty="0">
                <a:solidFill>
                  <a:srgbClr val="FF0000"/>
                </a:solidFill>
              </a:rPr>
              <a:t>Dr. Mohammed Ali Jaber</a:t>
            </a:r>
          </a:p>
          <a:p>
            <a:pPr algn="l"/>
            <a:r>
              <a:rPr lang="en-US" sz="2400" b="1" dirty="0">
                <a:solidFill>
                  <a:srgbClr val="FF0000"/>
                </a:solidFill>
              </a:rPr>
              <a:t>Physiology Department</a:t>
            </a:r>
          </a:p>
          <a:p>
            <a:pPr algn="l"/>
            <a:r>
              <a:rPr lang="en-US" sz="2400" b="1" dirty="0">
                <a:solidFill>
                  <a:srgbClr val="FF0000"/>
                </a:solidFill>
              </a:rPr>
              <a:t>College of Medicine</a:t>
            </a:r>
          </a:p>
          <a:p>
            <a:pPr algn="l"/>
            <a:r>
              <a:rPr lang="en-US" sz="2400" b="1" dirty="0">
                <a:solidFill>
                  <a:srgbClr val="FF0000"/>
                </a:solidFill>
              </a:rPr>
              <a:t>University of </a:t>
            </a:r>
            <a:r>
              <a:rPr lang="en-US" sz="2400" b="1" dirty="0" err="1">
                <a:solidFill>
                  <a:srgbClr val="FF0000"/>
                </a:solidFill>
              </a:rPr>
              <a:t>Basrah</a:t>
            </a:r>
            <a:endParaRPr lang="en-US" sz="2400" b="1" dirty="0">
              <a:solidFill>
                <a:srgbClr val="FF0000"/>
              </a:solidFill>
            </a:endParaRPr>
          </a:p>
        </p:txBody>
      </p:sp>
      <p:sp>
        <p:nvSpPr>
          <p:cNvPr id="6" name="عنصر نائب للتذييل 5"/>
          <p:cNvSpPr>
            <a:spLocks noGrp="1"/>
          </p:cNvSpPr>
          <p:nvPr>
            <p:ph type="ftr" sz="quarter" idx="11"/>
          </p:nvPr>
        </p:nvSpPr>
        <p:spPr/>
        <p:txBody>
          <a:bodyPr/>
          <a:lstStyle/>
          <a:p>
            <a:r>
              <a:rPr lang="en-US" dirty="0"/>
              <a:t>University of </a:t>
            </a:r>
            <a:r>
              <a:rPr lang="en-US" dirty="0" err="1"/>
              <a:t>Basrah</a:t>
            </a:r>
            <a:r>
              <a:rPr lang="en-US" dirty="0"/>
              <a:t>-College of Medicine-Physiology Department </a:t>
            </a:r>
            <a:endParaRPr lang="ar-SA" dirty="0"/>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1</a:t>
            </a:fld>
            <a:endParaRPr lang="ar-SA"/>
          </a:p>
        </p:txBody>
      </p:sp>
    </p:spTree>
    <p:extLst>
      <p:ext uri="{BB962C8B-B14F-4D97-AF65-F5344CB8AC3E}">
        <p14:creationId xmlns:p14="http://schemas.microsoft.com/office/powerpoint/2010/main" val="263241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10</a:t>
            </a:fld>
            <a:endParaRPr lang="ar-SA"/>
          </a:p>
        </p:txBody>
      </p:sp>
      <p:sp>
        <p:nvSpPr>
          <p:cNvPr id="4" name="مستطيل 3"/>
          <p:cNvSpPr/>
          <p:nvPr/>
        </p:nvSpPr>
        <p:spPr>
          <a:xfrm>
            <a:off x="179512" y="465112"/>
            <a:ext cx="8280920" cy="5573834"/>
          </a:xfrm>
          <a:prstGeom prst="rect">
            <a:avLst/>
          </a:prstGeom>
        </p:spPr>
        <p:txBody>
          <a:bodyPr wrap="square">
            <a:spAutoFit/>
          </a:bodyPr>
          <a:lstStyle/>
          <a:p>
            <a:pPr algn="l" rtl="0">
              <a:lnSpc>
                <a:spcPct val="115000"/>
              </a:lnSpc>
              <a:spcAft>
                <a:spcPts val="1000"/>
              </a:spcAft>
            </a:pPr>
            <a:r>
              <a:rPr lang="en-GB"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Physics of Nuclear medicine</a:t>
            </a:r>
            <a:endParaRPr lang="en-US" sz="2400" dirty="0">
              <a:solidFill>
                <a:srgbClr val="FF0000"/>
              </a:solidFill>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100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Unstable nuclei decay by emitting α- or β-particles or γ-rays.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1.  α-particle </a:t>
            </a:r>
            <a:r>
              <a:rPr lang="en-US" sz="2400" b="1" dirty="0">
                <a:latin typeface="Times New Roman" panose="02020603050405020304" pitchFamily="18" charset="0"/>
                <a:ea typeface="Times New Roman" panose="02020603050405020304" pitchFamily="18" charset="0"/>
                <a:cs typeface="Arial" panose="020B0604020202020204" pitchFamily="34" charset="0"/>
              </a:rPr>
              <a:t>is actually a helium atom that has been stripped of its electrons and consists of two protons and two neutrons.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Wingdings" panose="05000000000000000000" pitchFamily="2" charset="2"/>
              <a:buChar char=""/>
            </a:pPr>
            <a:r>
              <a:rPr lang="en-US" sz="2400" b="1" dirty="0">
                <a:latin typeface="Times New Roman" panose="02020603050405020304" pitchFamily="18" charset="0"/>
                <a:ea typeface="Times New Roman" panose="02020603050405020304" pitchFamily="18" charset="0"/>
                <a:cs typeface="Arial" panose="020B0604020202020204" pitchFamily="34" charset="0"/>
              </a:rPr>
              <a:t>Heavy (4 AMU).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Wingdings" panose="05000000000000000000" pitchFamily="2" charset="2"/>
              <a:buChar char=""/>
            </a:pPr>
            <a:r>
              <a:rPr lang="en-US" sz="2400" b="1" dirty="0">
                <a:latin typeface="Times New Roman" panose="02020603050405020304" pitchFamily="18" charset="0"/>
                <a:ea typeface="Times New Roman" panose="02020603050405020304" pitchFamily="18" charset="0"/>
                <a:cs typeface="Arial" panose="020B0604020202020204" pitchFamily="34" charset="0"/>
              </a:rPr>
              <a:t>Typical Energy = 4-8 MeV;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Wingdings" panose="05000000000000000000" pitchFamily="2" charset="2"/>
              <a:buChar char=""/>
            </a:pPr>
            <a:r>
              <a:rPr lang="en-US" sz="2400" b="1" dirty="0">
                <a:latin typeface="Times New Roman" panose="02020603050405020304" pitchFamily="18" charset="0"/>
                <a:ea typeface="Times New Roman" panose="02020603050405020304" pitchFamily="18" charset="0"/>
                <a:cs typeface="Arial" panose="020B0604020202020204" pitchFamily="34" charset="0"/>
              </a:rPr>
              <a:t>Limited range (&lt;10cm in air; 60µm in tissue);</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Wingdings" panose="05000000000000000000" pitchFamily="2" charset="2"/>
              <a:buChar char=""/>
            </a:pPr>
            <a:r>
              <a:rPr lang="en-US" sz="2400" b="1" dirty="0">
                <a:latin typeface="Times New Roman" panose="02020603050405020304" pitchFamily="18" charset="0"/>
                <a:ea typeface="Times New Roman" panose="02020603050405020304" pitchFamily="18" charset="0"/>
                <a:cs typeface="Arial" panose="020B0604020202020204" pitchFamily="34" charset="0"/>
              </a:rPr>
              <a:t> High LET (Quality Factor QF=20) causing heavy damage (4K-9K ion pairs/µm in tissue).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Wingdings" panose="05000000000000000000" pitchFamily="2" charset="2"/>
              <a:buChar char=""/>
            </a:pPr>
            <a:r>
              <a:rPr lang="en-US" sz="2400" b="1" dirty="0">
                <a:latin typeface="Times New Roman" panose="02020603050405020304" pitchFamily="18" charset="0"/>
                <a:ea typeface="Times New Roman" panose="02020603050405020304" pitchFamily="18" charset="0"/>
                <a:cs typeface="Arial" panose="020B0604020202020204" pitchFamily="34" charset="0"/>
              </a:rPr>
              <a:t>Easily shielded (e.g., paper, skin) so an internal radiation hazard.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Wingdings" panose="05000000000000000000" pitchFamily="2" charset="2"/>
              <a:buChar char=""/>
            </a:pPr>
            <a:r>
              <a:rPr lang="en-US" sz="2400" b="1" dirty="0">
                <a:latin typeface="Times New Roman" panose="02020603050405020304" pitchFamily="18" charset="0"/>
                <a:ea typeface="Times New Roman" panose="02020603050405020304" pitchFamily="18" charset="0"/>
                <a:cs typeface="Arial" panose="020B0604020202020204" pitchFamily="34" charset="0"/>
              </a:rPr>
              <a:t>Eventually lose too much energy to ionize; become He</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2023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circle(in)">
                                      <p:cBhvr>
                                        <p:cTn id="7" dur="20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circle(in)">
                                      <p:cBhvr>
                                        <p:cTn id="12" dur="2000"/>
                                        <p:tgtEl>
                                          <p:spTgt spid="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wipe(down)">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circle(in)">
                                      <p:cBhvr>
                                        <p:cTn id="22" dur="20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circle(in)">
                                      <p:cBhvr>
                                        <p:cTn id="27" dur="20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circle(in)">
                                      <p:cBhvr>
                                        <p:cTn id="32"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11</a:t>
            </a:fld>
            <a:endParaRPr lang="ar-SA"/>
          </a:p>
        </p:txBody>
      </p:sp>
      <p:sp>
        <p:nvSpPr>
          <p:cNvPr id="4" name="مستطيل 3"/>
          <p:cNvSpPr/>
          <p:nvPr/>
        </p:nvSpPr>
        <p:spPr>
          <a:xfrm>
            <a:off x="0" y="188640"/>
            <a:ext cx="8802216" cy="5149102"/>
          </a:xfrm>
          <a:prstGeom prst="rect">
            <a:avLst/>
          </a:prstGeom>
        </p:spPr>
        <p:txBody>
          <a:bodyPr wrap="square">
            <a:spAutoFit/>
          </a:bodyPr>
          <a:lstStyle/>
          <a:p>
            <a:pPr algn="l" rtl="0">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β-particle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1000"/>
              </a:spcAft>
              <a:buFont typeface="Symbol" panose="05050102010706020507" pitchFamily="18" charset="2"/>
              <a:buBlip>
                <a:blip r:embed="rId2"/>
              </a:buBlip>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negative β-particle (β</a:t>
            </a:r>
            <a:r>
              <a:rPr lang="en-US" sz="2400" b="1"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carrying a unit negative charge (−1e) is called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negatron</a:t>
            </a:r>
            <a:r>
              <a:rPr lang="en-US" sz="2400" b="1" i="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1000"/>
              </a:spcAft>
              <a:buFont typeface="Symbol" panose="05050102010706020507" pitchFamily="18" charset="2"/>
              <a:buBlip>
                <a:blip r:embed="rId2"/>
              </a:buBlip>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positive β-particle (β</a:t>
            </a:r>
            <a:r>
              <a:rPr lang="en-US" sz="2400" b="1" baseline="30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2E2E2E"/>
                </a:solidFill>
                <a:latin typeface="Times New Roman" panose="02020603050405020304" pitchFamily="18" charset="0"/>
                <a:ea typeface="Times New Roman" panose="02020603050405020304" pitchFamily="18" charset="0"/>
                <a:cs typeface="Times New Roman" panose="02020603050405020304" pitchFamily="18" charset="0"/>
              </a:rPr>
              <a:t>carrying a unit positive charge (+1e) is called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400" b="1"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positron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High speed electron ejected from nucleus; -1 charge,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Light   0.00055 AMU;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Typical Energy = several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KeV</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to 5 MeV;</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Range approx. 12mm/MeV in air, a few mm in tissue;</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Low LET (QF=1) causing light damage (6-8 ion pairs/µm in tissue).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3"/>
          <a:stretch>
            <a:fillRect/>
          </a:stretch>
        </p:blipFill>
        <p:spPr>
          <a:xfrm>
            <a:off x="2411760" y="5013176"/>
            <a:ext cx="3771900" cy="1209675"/>
          </a:xfrm>
          <a:prstGeom prst="rect">
            <a:avLst/>
          </a:prstGeom>
        </p:spPr>
      </p:pic>
    </p:spTree>
    <p:extLst>
      <p:ext uri="{BB962C8B-B14F-4D97-AF65-F5344CB8AC3E}">
        <p14:creationId xmlns:p14="http://schemas.microsoft.com/office/powerpoint/2010/main" val="425246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ircle(in)">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ircle(in)">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ircle(in)">
                                      <p:cBhvr>
                                        <p:cTn id="22" dur="20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circle(in)">
                                      <p:cBhvr>
                                        <p:cTn id="27" dur="20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circle(in)">
                                      <p:cBhvr>
                                        <p:cTn id="32"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12</a:t>
            </a:fld>
            <a:endParaRPr lang="ar-SA"/>
          </a:p>
        </p:txBody>
      </p:sp>
      <p:sp>
        <p:nvSpPr>
          <p:cNvPr id="4" name="مستطيل 3"/>
          <p:cNvSpPr/>
          <p:nvPr/>
        </p:nvSpPr>
        <p:spPr>
          <a:xfrm>
            <a:off x="838200" y="476672"/>
            <a:ext cx="7910264" cy="3490186"/>
          </a:xfrm>
          <a:prstGeom prst="rect">
            <a:avLst/>
          </a:prstGeom>
        </p:spPr>
        <p:txBody>
          <a:bodyPr wrap="square">
            <a:spAutoFit/>
          </a:bodyPr>
          <a:lstStyle/>
          <a:p>
            <a:pPr marL="342900" lvl="0" indent="-342900" algn="l" rtl="0">
              <a:lnSpc>
                <a:spcPct val="115000"/>
              </a:lnSpc>
              <a:spcAft>
                <a:spcPts val="0"/>
              </a:spcAft>
              <a:buFont typeface="Symbol" panose="05050102010706020507" pitchFamily="18" charset="2"/>
              <a:buBlip>
                <a:blip r:embed="rId2"/>
              </a:buBlip>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Primarily an internal hazard, but high beta can be an external hazard to skin.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Aluminum and other light (&lt;14) materials and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organo</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-plastics are used for shielding.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Note: Beta particles with an opposite (+) charge are called positrons. These quickly are annihilated by combination with an electron, resulting in gamma radiation (Pair Production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صورة 5" descr="http://www.hk-phy.org/energy/power/nuclear_phy/images/absorb_rad.gif"/>
          <p:cNvPicPr/>
          <p:nvPr/>
        </p:nvPicPr>
        <p:blipFill>
          <a:blip r:embed="rId3"/>
          <a:srcRect/>
          <a:stretch>
            <a:fillRect/>
          </a:stretch>
        </p:blipFill>
        <p:spPr bwMode="auto">
          <a:xfrm>
            <a:off x="1979712" y="4306583"/>
            <a:ext cx="5476875" cy="2414892"/>
          </a:xfrm>
          <a:prstGeom prst="rect">
            <a:avLst/>
          </a:prstGeom>
          <a:noFill/>
        </p:spPr>
      </p:pic>
    </p:spTree>
    <p:extLst>
      <p:ext uri="{BB962C8B-B14F-4D97-AF65-F5344CB8AC3E}">
        <p14:creationId xmlns:p14="http://schemas.microsoft.com/office/powerpoint/2010/main" val="369787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13</a:t>
            </a:fld>
            <a:endParaRPr lang="ar-SA"/>
          </a:p>
        </p:txBody>
      </p:sp>
      <p:sp>
        <p:nvSpPr>
          <p:cNvPr id="4" name="مستطيل 3"/>
          <p:cNvSpPr/>
          <p:nvPr/>
        </p:nvSpPr>
        <p:spPr>
          <a:xfrm>
            <a:off x="559296" y="116632"/>
            <a:ext cx="8477200" cy="5742085"/>
          </a:xfrm>
          <a:prstGeom prst="rect">
            <a:avLst/>
          </a:prstGeom>
        </p:spPr>
        <p:txBody>
          <a:bodyPr wrap="square">
            <a:spAutoFit/>
          </a:bodyPr>
          <a:lstStyle/>
          <a:p>
            <a:pPr algn="l" rtl="0">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Neutrons</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Wingdings" panose="05000000000000000000" pitchFamily="2" charset="2"/>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Neutron ejected from a nucleus; 1 AMU; 0 Charge; Free neutrons are unstable and decay by Beta emission (electron and proton separate) with T</a:t>
            </a:r>
            <a:r>
              <a:rPr lang="en-US" sz="2400" b="1" baseline="-25000" dirty="0">
                <a:latin typeface="Times New Roman" panose="02020603050405020304" pitchFamily="18" charset="0"/>
                <a:ea typeface="Times New Roman" panose="02020603050405020304" pitchFamily="18" charset="0"/>
                <a:cs typeface="Times New Roman" panose="02020603050405020304" pitchFamily="18" charset="0"/>
              </a:rPr>
              <a:t>½</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of approx. 13 min.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Wingdings" panose="05000000000000000000" pitchFamily="2" charset="2"/>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Range and LET are dependent on "speed": Slow (&lt;10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KeV</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"Thermal" neutrons, QF=3, and Fast (&gt;10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KeV</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QF=10.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Wingdings" panose="05000000000000000000" pitchFamily="2" charset="2"/>
              <a:buChar char=""/>
            </a:pP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Shielded in stages: </a:t>
            </a:r>
            <a:endParaRPr lang="en-US" sz="24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endParaRPr>
          </a:p>
          <a:p>
            <a:pPr marL="800100" indent="-342900" algn="l" rtl="0">
              <a:lnSpc>
                <a:spcPct val="115000"/>
              </a:lnSpc>
              <a:spcAft>
                <a:spcPts val="0"/>
              </a:spcAft>
              <a:buFont typeface="Arial" panose="020B0604020202020204" pitchFamily="34" charset="0"/>
              <a:buChar char="•"/>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High speed neutrons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are "thermalized" by elastic collisions in hydrogenous materials (e.g., water, paraffin, concrete). The nuclei which are "hit" give off the excess energy as secondary radiation (alpha, beta, or gamma).</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Slow neutrons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are captured by secondary shielding materials (e.g., boron or cadmium).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611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ircle(in)">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ircle(in)">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ircle(in)">
                                      <p:cBhvr>
                                        <p:cTn id="2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14</a:t>
            </a:fld>
            <a:endParaRPr lang="ar-SA"/>
          </a:p>
        </p:txBody>
      </p:sp>
      <p:sp>
        <p:nvSpPr>
          <p:cNvPr id="4" name="مستطيل 3"/>
          <p:cNvSpPr/>
          <p:nvPr/>
        </p:nvSpPr>
        <p:spPr>
          <a:xfrm>
            <a:off x="251520" y="165007"/>
            <a:ext cx="8352928" cy="7278724"/>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X- and Gamma Rays</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X-rays are photons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(Electromagnetic or EM radiations) emitted from electron orbits, such as when an excited orbital electron "falls" back to a lower energy orbit;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Gamma rays are photons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emitted from the nucleus, often as part of radioactive decay.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tabLst>
                <a:tab pos="4572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Gamma rays typically have higher energy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Mev's</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than X-rays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KeV's</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but both are unlimited.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tabLst>
                <a:tab pos="4572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No mass; Charge=0; Speed = C; Long range (km in air, m in body);</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tabLst>
                <a:tab pos="4572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light damage (QF = 1); An external hazard (&gt;70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KeV</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penetrates tissue);</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tabLst>
                <a:tab pos="4572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In addition, the high speed electrons may lose energy in the form of X-rays when they quickly decelerate upon striking a heavy material. This is called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Bremsstralung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(or Breaking) Radiation.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Symbol" panose="05050102010706020507" pitchFamily="18" charset="2"/>
              <a:buBlip>
                <a:blip r:embed="rId2"/>
              </a:buBlip>
              <a:tabLst>
                <a:tab pos="4572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Usually shielded with lead or concrete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471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ircle(in)">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ircle(in)">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ircle(in)">
                                      <p:cBhvr>
                                        <p:cTn id="22" dur="20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circle(in)">
                                      <p:cBhvr>
                                        <p:cTn id="27"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51520" y="188640"/>
                <a:ext cx="8208912" cy="2308324"/>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b="1" i="1">
                            <a:latin typeface="Cambria Math" panose="02040503050406030204" pitchFamily="18" charset="0"/>
                          </a:rPr>
                        </m:ctrlPr>
                      </m:sSupPr>
                      <m:e>
                        <m:r>
                          <a:rPr lang="en-US" sz="2400" b="1" i="1">
                            <a:latin typeface="Cambria Math" panose="02040503050406030204" pitchFamily="18" charset="0"/>
                          </a:rPr>
                          <m:t>𝜶</m:t>
                        </m:r>
                      </m:e>
                      <m:sup>
                        <m:r>
                          <a:rPr lang="en-US" sz="2400" b="1" i="1">
                            <a:latin typeface="Cambria Math" panose="02040503050406030204" pitchFamily="18" charset="0"/>
                          </a:rPr>
                          <m:t>+</m:t>
                        </m:r>
                      </m:sup>
                    </m:sSup>
                    <m:r>
                      <a:rPr lang="en-US" sz="2400" b="1" i="1">
                        <a:latin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   Few cm in air, very short in tissue few microns High L.E.T</a:t>
                </a:r>
                <a:endParaRPr lang="en-US" sz="2400" dirty="0">
                  <a:latin typeface="Times New Roman" panose="02020603050405020304" pitchFamily="18" charset="0"/>
                  <a:cs typeface="Times New Roman" panose="02020603050405020304" pitchFamily="18" charset="0"/>
                </a:endParaRPr>
              </a:p>
              <a:p>
                <a:pPr algn="l" rtl="0"/>
                <a14:m>
                  <m:oMath xmlns:m="http://schemas.openxmlformats.org/officeDocument/2006/math">
                    <m:r>
                      <a:rPr lang="en-US" sz="2400" b="1" i="1">
                        <a:latin typeface="Cambria Math" panose="02040503050406030204" pitchFamily="18" charset="0"/>
                      </a:rPr>
                      <m:t> </m:t>
                    </m:r>
                    <m:sSup>
                      <m:sSupPr>
                        <m:ctrlPr>
                          <a:rPr lang="en-US" sz="2400" b="1" i="1">
                            <a:latin typeface="Cambria Math" panose="02040503050406030204" pitchFamily="18" charset="0"/>
                          </a:rPr>
                        </m:ctrlPr>
                      </m:sSupPr>
                      <m:e>
                        <m:r>
                          <a:rPr lang="en-US" sz="2400" b="1" i="1">
                            <a:latin typeface="Cambria Math" panose="02040503050406030204" pitchFamily="18" charset="0"/>
                          </a:rPr>
                          <m:t>𝜷</m:t>
                        </m:r>
                      </m:e>
                      <m:sup>
                        <m:r>
                          <a:rPr lang="en-US" sz="2400" b="1" i="1">
                            <a:latin typeface="Cambria Math" panose="02040503050406030204" pitchFamily="18" charset="0"/>
                          </a:rPr>
                          <m:t>−</m:t>
                        </m:r>
                      </m:sup>
                    </m:sSup>
                    <m:r>
                      <a:rPr lang="en-US" sz="2400" b="1" i="1">
                        <a:latin typeface="Cambria Math" panose="02040503050406030204" pitchFamily="18" charset="0"/>
                      </a:rPr>
                      <m:t> </m:t>
                    </m:r>
                  </m:oMath>
                </a14:m>
                <a:r>
                  <a:rPr lang="en-US" sz="2400" b="1" dirty="0">
                    <a:latin typeface="Times New Roman" panose="02020603050405020304" pitchFamily="18" charset="0"/>
                    <a:cs typeface="Times New Roman" panose="02020603050405020304" pitchFamily="18" charset="0"/>
                  </a:rPr>
                  <a:t>   Few meter in air or few mm in tissue, high-speed electron.</a:t>
                </a:r>
                <a14:m>
                  <m:oMath xmlns:m="http://schemas.openxmlformats.org/officeDocument/2006/math">
                    <m:r>
                      <a:rPr lang="en-US" sz="2400" b="1" i="1">
                        <a:latin typeface="Cambria Math" panose="02040503050406030204" pitchFamily="18" charset="0"/>
                      </a:rPr>
                      <m:t> </m:t>
                    </m:r>
                  </m:oMath>
                </a14:m>
                <a:endParaRPr lang="en-US" sz="2400" dirty="0">
                  <a:latin typeface="Times New Roman" panose="02020603050405020304" pitchFamily="18" charset="0"/>
                  <a:cs typeface="Times New Roman" panose="02020603050405020304" pitchFamily="18" charset="0"/>
                </a:endParaRPr>
              </a:p>
              <a:p>
                <a:pPr algn="l" rtl="0"/>
                <a14:m>
                  <m:oMath xmlns:m="http://schemas.openxmlformats.org/officeDocument/2006/math">
                    <m:r>
                      <a:rPr lang="en-US" sz="2400" b="1" i="1">
                        <a:latin typeface="Cambria Math" panose="02040503050406030204" pitchFamily="18" charset="0"/>
                      </a:rPr>
                      <m:t>𝜸</m:t>
                    </m:r>
                  </m:oMath>
                </a14:m>
                <a:r>
                  <a:rPr lang="en-US" sz="2400" b="1" dirty="0">
                    <a:latin typeface="Times New Roman" panose="02020603050405020304" pitchFamily="18" charset="0"/>
                    <a:cs typeface="Times New Roman" panose="02020603050405020304" pitchFamily="18" charset="0"/>
                  </a:rPr>
                  <a:t>      Very penetrated , physically identical to X-rays but more energy than X-rays  used in diagnostic radiology. </a:t>
                </a: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51520" y="188640"/>
                <a:ext cx="8208912" cy="2308324"/>
              </a:xfrm>
              <a:prstGeom prst="rect">
                <a:avLst/>
              </a:prstGeom>
              <a:blipFill rotWithShape="0">
                <a:blip r:embed="rId2"/>
                <a:stretch>
                  <a:fillRect l="-1114" t="-2111" r="-1856" b="-5013"/>
                </a:stretch>
              </a:blipFill>
            </p:spPr>
            <p:txBody>
              <a:bodyPr/>
              <a:lstStyle/>
              <a:p>
                <a:r>
                  <a:rPr lang="ar-SA">
                    <a:noFill/>
                  </a:rPr>
                  <a:t> </a:t>
                </a:r>
              </a:p>
            </p:txBody>
          </p:sp>
        </mc:Fallback>
      </mc:AlternateContent>
      <p:pic>
        <p:nvPicPr>
          <p:cNvPr id="4" name="صورة 7"/>
          <p:cNvPicPr/>
          <p:nvPr/>
        </p:nvPicPr>
        <p:blipFill rotWithShape="1">
          <a:blip r:embed="rId3" cstate="print">
            <a:extLst>
              <a:ext uri="{28A0092B-C50C-407E-A947-70E740481C1C}">
                <a14:useLocalDpi xmlns:a14="http://schemas.microsoft.com/office/drawing/2010/main" val="0"/>
              </a:ext>
            </a:extLst>
          </a:blip>
          <a:srcRect l="18749" t="11589" r="22223"/>
          <a:stretch/>
        </p:blipFill>
        <p:spPr bwMode="auto">
          <a:xfrm>
            <a:off x="827584" y="2694409"/>
            <a:ext cx="3240360" cy="2750815"/>
          </a:xfrm>
          <a:prstGeom prst="rect">
            <a:avLst/>
          </a:prstGeom>
          <a:noFill/>
          <a:ln>
            <a:noFill/>
          </a:ln>
          <a:effectLst/>
          <a:extLst>
            <a:ext uri="{53640926-AAD7-44D8-BBD7-CCE9431645EC}">
              <a14:shadowObscured xmlns:a14="http://schemas.microsoft.com/office/drawing/2010/main"/>
            </a:ext>
          </a:extLst>
        </p:spPr>
      </p:pic>
      <p:sp>
        <p:nvSpPr>
          <p:cNvPr id="5" name="عنصر نائب للتذييل 4"/>
          <p:cNvSpPr>
            <a:spLocks noGrp="1"/>
          </p:cNvSpPr>
          <p:nvPr>
            <p:ph type="ftr" sz="quarter" idx="11"/>
          </p:nvPr>
        </p:nvSpPr>
        <p:spPr/>
        <p:txBody>
          <a:bodyPr/>
          <a:lstStyle/>
          <a:p>
            <a:r>
              <a:rPr lang="en-US"/>
              <a:t>University of Basrah-College of Medicine-Physiology Department </a:t>
            </a:r>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15</a:t>
            </a:fld>
            <a:endParaRPr lang="ar-SA"/>
          </a:p>
        </p:txBody>
      </p:sp>
      <p:pic>
        <p:nvPicPr>
          <p:cNvPr id="7" name="صورة 6"/>
          <p:cNvPicPr>
            <a:picLocks noChangeAspect="1"/>
          </p:cNvPicPr>
          <p:nvPr/>
        </p:nvPicPr>
        <p:blipFill>
          <a:blip r:embed="rId4"/>
          <a:stretch>
            <a:fillRect/>
          </a:stretch>
        </p:blipFill>
        <p:spPr>
          <a:xfrm>
            <a:off x="4067944" y="2780928"/>
            <a:ext cx="4536909" cy="3275675"/>
          </a:xfrm>
          <a:prstGeom prst="rect">
            <a:avLst/>
          </a:prstGeom>
        </p:spPr>
      </p:pic>
    </p:spTree>
    <p:extLst>
      <p:ext uri="{BB962C8B-B14F-4D97-AF65-F5344CB8AC3E}">
        <p14:creationId xmlns:p14="http://schemas.microsoft.com/office/powerpoint/2010/main" val="3710062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en-US"/>
              <a:t>University of Basrah-College of Medicine-Physiology Department </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16</a:t>
            </a:fld>
            <a:endParaRPr lang="ar-SA"/>
          </a:p>
        </p:txBody>
      </p:sp>
      <p:sp>
        <p:nvSpPr>
          <p:cNvPr id="5" name="مستطيل 4"/>
          <p:cNvSpPr/>
          <p:nvPr/>
        </p:nvSpPr>
        <p:spPr>
          <a:xfrm>
            <a:off x="2771800" y="260648"/>
            <a:ext cx="5104282" cy="490199"/>
          </a:xfrm>
          <a:prstGeom prst="rect">
            <a:avLst/>
          </a:prstGeom>
        </p:spPr>
        <p:txBody>
          <a:bodyPr wrap="none">
            <a:spAutoFit/>
          </a:bodyPr>
          <a:lstStyle/>
          <a:p>
            <a:pPr algn="l" rtl="0">
              <a:lnSpc>
                <a:spcPct val="115000"/>
              </a:lnSpc>
              <a:spcAft>
                <a:spcPts val="0"/>
              </a:spcAft>
            </a:pPr>
            <a:r>
              <a:rPr lang="en-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Biological effect of ionizing Radiation</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مستطيل 5"/>
          <p:cNvSpPr/>
          <p:nvPr/>
        </p:nvSpPr>
        <p:spPr>
          <a:xfrm>
            <a:off x="304800" y="750847"/>
            <a:ext cx="8947720" cy="2181944"/>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Biological effect of ionizing Radiation</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caused by the absorption and distribution of the energy in the tissue.</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If the radiation were to pass straight through living material without leaving any energy behind , it would have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NO biological effect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صورة 7"/>
          <p:cNvPicPr>
            <a:picLocks noChangeAspect="1"/>
          </p:cNvPicPr>
          <p:nvPr/>
        </p:nvPicPr>
        <p:blipFill>
          <a:blip r:embed="rId2"/>
          <a:stretch>
            <a:fillRect/>
          </a:stretch>
        </p:blipFill>
        <p:spPr>
          <a:xfrm>
            <a:off x="1115616" y="2852936"/>
            <a:ext cx="7132590" cy="4006326"/>
          </a:xfrm>
          <a:prstGeom prst="rect">
            <a:avLst/>
          </a:prstGeom>
        </p:spPr>
      </p:pic>
    </p:spTree>
    <p:extLst>
      <p:ext uri="{BB962C8B-B14F-4D97-AF65-F5344CB8AC3E}">
        <p14:creationId xmlns:p14="http://schemas.microsoft.com/office/powerpoint/2010/main" val="4261867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17</a:t>
            </a:fld>
            <a:endParaRPr lang="ar-SA"/>
          </a:p>
        </p:txBody>
      </p:sp>
      <p:sp>
        <p:nvSpPr>
          <p:cNvPr id="4" name="مستطيل 3"/>
          <p:cNvSpPr/>
          <p:nvPr/>
        </p:nvSpPr>
        <p:spPr>
          <a:xfrm>
            <a:off x="611560" y="116632"/>
            <a:ext cx="7272808" cy="2640723"/>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 absorption of α- particles : </a:t>
            </a: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Composed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α= 2n+2p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Massα     m=6.7 ×10</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-27</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Kg.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 7500 time is heavy as an electron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m</a:t>
            </a:r>
            <a:r>
              <a:rPr lang="en-US" sz="2400" b="1" baseline="-25000" dirty="0">
                <a:latin typeface="Times New Roman" panose="02020603050405020304" pitchFamily="18" charset="0"/>
                <a:ea typeface="Times New Roman" panose="02020603050405020304" pitchFamily="18" charset="0"/>
                <a:cs typeface="Times New Roman" panose="02020603050405020304" pitchFamily="18" charset="0"/>
              </a:rPr>
              <a:t>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=9.1×10</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-31</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Kg.</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مستطيل 4"/>
          <p:cNvSpPr/>
          <p:nvPr/>
        </p:nvSpPr>
        <p:spPr>
          <a:xfrm>
            <a:off x="0" y="2828836"/>
            <a:ext cx="8100392" cy="1200329"/>
          </a:xfrm>
          <a:prstGeom prst="rect">
            <a:avLst/>
          </a:prstGeom>
        </p:spPr>
        <p:txBody>
          <a:bodyPr wrap="square">
            <a:spAutoFit/>
          </a:bodyPr>
          <a:lstStyle/>
          <a:p>
            <a:pPr algn="l" rtl="0"/>
            <a:r>
              <a:rPr lang="en-US" sz="2400" b="1" dirty="0">
                <a:solidFill>
                  <a:srgbClr val="0070C0"/>
                </a:solidFill>
                <a:latin typeface="Times New Roman" panose="02020603050405020304" pitchFamily="18" charset="0"/>
                <a:cs typeface="Times New Roman" panose="02020603050405020304" pitchFamily="18" charset="0"/>
              </a:rPr>
              <a:t>Ionization and Excitation for α-particles</a:t>
            </a:r>
          </a:p>
          <a:p>
            <a:pPr algn="l" rtl="0"/>
            <a:r>
              <a:rPr lang="en-US" sz="2400" b="1" dirty="0">
                <a:latin typeface="Times New Roman" panose="02020603050405020304" pitchFamily="18" charset="0"/>
                <a:cs typeface="Times New Roman" panose="02020603050405020304" pitchFamily="18" charset="0"/>
              </a:rPr>
              <a:t>Excitation and ionization are the most important ways in which α- particles transfer their energy to the matter. </a:t>
            </a:r>
          </a:p>
        </p:txBody>
      </p:sp>
      <p:pic>
        <p:nvPicPr>
          <p:cNvPr id="8" name="صورة 7"/>
          <p:cNvPicPr>
            <a:picLocks noChangeAspect="1"/>
          </p:cNvPicPr>
          <p:nvPr/>
        </p:nvPicPr>
        <p:blipFill>
          <a:blip r:embed="rId2"/>
          <a:stretch>
            <a:fillRect/>
          </a:stretch>
        </p:blipFill>
        <p:spPr>
          <a:xfrm>
            <a:off x="765038" y="4269591"/>
            <a:ext cx="6570315" cy="2588409"/>
          </a:xfrm>
          <a:prstGeom prst="rect">
            <a:avLst/>
          </a:prstGeom>
        </p:spPr>
      </p:pic>
    </p:spTree>
    <p:extLst>
      <p:ext uri="{BB962C8B-B14F-4D97-AF65-F5344CB8AC3E}">
        <p14:creationId xmlns:p14="http://schemas.microsoft.com/office/powerpoint/2010/main" val="2763296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18</a:t>
            </a:fld>
            <a:endParaRPr lang="ar-SA"/>
          </a:p>
        </p:txBody>
      </p:sp>
      <p:sp>
        <p:nvSpPr>
          <p:cNvPr id="4" name="مستطيل 3"/>
          <p:cNvSpPr/>
          <p:nvPr/>
        </p:nvSpPr>
        <p:spPr>
          <a:xfrm>
            <a:off x="251520" y="-43284"/>
            <a:ext cx="8568952" cy="3463320"/>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Ionization</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Positively charged  exerts a strong attractive force on the negatively charged orbital electrons of the atoms in its track ,may pull one or more of these electrons , this required energy for such interaction causes the dissipation of some of the energy of –particles.</a:t>
            </a: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A positive ion left behind an (ion pair) (ionization) ( 34 </a:t>
            </a:r>
            <a:r>
              <a:rPr lang="en-US" sz="2400" b="1" dirty="0" err="1">
                <a:latin typeface="Times New Roman" panose="02020603050405020304" pitchFamily="18" charset="0"/>
                <a:ea typeface="Times New Roman" panose="02020603050405020304" pitchFamily="18" charset="0"/>
                <a:cs typeface="Arial" panose="020B0604020202020204" pitchFamily="34" charset="0"/>
              </a:rPr>
              <a:t>ev</a:t>
            </a:r>
            <a:r>
              <a:rPr lang="en-US" sz="2400" b="1" dirty="0">
                <a:latin typeface="Times New Roman" panose="02020603050405020304" pitchFamily="18" charset="0"/>
                <a:ea typeface="Times New Roman" panose="02020603050405020304" pitchFamily="18" charset="0"/>
                <a:cs typeface="Arial" panose="020B0604020202020204" pitchFamily="34" charset="0"/>
              </a:rPr>
              <a:t> K.E. caused one ion pair .  1ev = 1.6 </a:t>
            </a:r>
            <a:r>
              <a:rPr lang="en-US" sz="2400" b="1" dirty="0" err="1">
                <a:latin typeface="Times New Roman" panose="02020603050405020304" pitchFamily="18" charset="0"/>
                <a:ea typeface="Times New Roman" panose="02020603050405020304" pitchFamily="18" charset="0"/>
                <a:cs typeface="Arial" panose="020B0604020202020204" pitchFamily="34" charset="0"/>
              </a:rPr>
              <a:t>jouls</a:t>
            </a:r>
            <a:r>
              <a:rPr lang="en-US" sz="2400" b="1" dirty="0">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صورة 4"/>
          <p:cNvPicPr>
            <a:picLocks noChangeAspect="1"/>
          </p:cNvPicPr>
          <p:nvPr/>
        </p:nvPicPr>
        <p:blipFill>
          <a:blip r:embed="rId2"/>
          <a:stretch>
            <a:fillRect/>
          </a:stretch>
        </p:blipFill>
        <p:spPr>
          <a:xfrm>
            <a:off x="2574032" y="3420036"/>
            <a:ext cx="4518248" cy="2936313"/>
          </a:xfrm>
          <a:prstGeom prst="rect">
            <a:avLst/>
          </a:prstGeom>
        </p:spPr>
      </p:pic>
    </p:spTree>
    <p:extLst>
      <p:ext uri="{BB962C8B-B14F-4D97-AF65-F5344CB8AC3E}">
        <p14:creationId xmlns:p14="http://schemas.microsoft.com/office/powerpoint/2010/main" val="2262371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19</a:t>
            </a:fld>
            <a:endParaRPr lang="ar-SA"/>
          </a:p>
        </p:txBody>
      </p:sp>
      <p:sp>
        <p:nvSpPr>
          <p:cNvPr id="4" name="مستطيل 3"/>
          <p:cNvSpPr/>
          <p:nvPr/>
        </p:nvSpPr>
        <p:spPr>
          <a:xfrm>
            <a:off x="393700" y="260648"/>
            <a:ext cx="8426772" cy="1791260"/>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Excitation :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Rising  of the inner orbital electrons to higher energy level within the atom. It does not involve the removal of electrons from the atoms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صورة 4"/>
          <p:cNvPicPr>
            <a:picLocks noChangeAspect="1"/>
          </p:cNvPicPr>
          <p:nvPr/>
        </p:nvPicPr>
        <p:blipFill>
          <a:blip r:embed="rId2"/>
          <a:stretch>
            <a:fillRect/>
          </a:stretch>
        </p:blipFill>
        <p:spPr>
          <a:xfrm>
            <a:off x="2628900" y="2352674"/>
            <a:ext cx="4751412" cy="3524598"/>
          </a:xfrm>
          <a:prstGeom prst="rect">
            <a:avLst/>
          </a:prstGeom>
        </p:spPr>
      </p:pic>
    </p:spTree>
    <p:extLst>
      <p:ext uri="{BB962C8B-B14F-4D97-AF65-F5344CB8AC3E}">
        <p14:creationId xmlns:p14="http://schemas.microsoft.com/office/powerpoint/2010/main" val="3968021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445443" y="2005978"/>
            <a:ext cx="5798217" cy="1569660"/>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X = chemical element </a:t>
            </a:r>
          </a:p>
          <a:p>
            <a:pPr algn="l" rtl="0"/>
            <a:r>
              <a:rPr lang="en-US" sz="2400" b="1" dirty="0">
                <a:latin typeface="Times New Roman" panose="02020603050405020304" pitchFamily="18" charset="0"/>
                <a:cs typeface="Times New Roman" panose="02020603050405020304" pitchFamily="18" charset="0"/>
              </a:rPr>
              <a:t> A = the mass number (atomic weight ) </a:t>
            </a:r>
          </a:p>
          <a:p>
            <a:pPr algn="l" rtl="0"/>
            <a:r>
              <a:rPr lang="en-US" sz="2400" b="1" dirty="0">
                <a:latin typeface="Times New Roman" panose="02020603050405020304" pitchFamily="18" charset="0"/>
                <a:cs typeface="Times New Roman" panose="02020603050405020304" pitchFamily="18" charset="0"/>
              </a:rPr>
              <a:t>     = No. of proton +No. of neutron </a:t>
            </a:r>
          </a:p>
          <a:p>
            <a:pPr algn="l" rtl="0"/>
            <a:r>
              <a:rPr lang="en-US" sz="2400" b="1" dirty="0">
                <a:latin typeface="Times New Roman" panose="02020603050405020304" pitchFamily="18" charset="0"/>
                <a:cs typeface="Times New Roman" panose="02020603050405020304" pitchFamily="18" charset="0"/>
              </a:rPr>
              <a:t>Z  = atomic number = No. of proton </a:t>
            </a:r>
          </a:p>
        </p:txBody>
      </p:sp>
      <p:sp>
        <p:nvSpPr>
          <p:cNvPr id="2" name="مربع نص 1"/>
          <p:cNvSpPr txBox="1"/>
          <p:nvPr/>
        </p:nvSpPr>
        <p:spPr>
          <a:xfrm>
            <a:off x="466554" y="97153"/>
            <a:ext cx="2410212" cy="584775"/>
          </a:xfrm>
          <a:prstGeom prst="rect">
            <a:avLst/>
          </a:prstGeom>
          <a:noFill/>
        </p:spPr>
        <p:txBody>
          <a:bodyPr wrap="none" rtlCol="0">
            <a:spAutoFit/>
          </a:bodyPr>
          <a:lstStyle/>
          <a:p>
            <a:r>
              <a:rPr lang="en-US" sz="3200" b="1" u="sng" dirty="0">
                <a:solidFill>
                  <a:srgbClr val="C00000"/>
                </a:solidFill>
                <a:latin typeface="Times New Roman" pitchFamily="18" charset="0"/>
                <a:cs typeface="Times New Roman" pitchFamily="18" charset="0"/>
              </a:rPr>
              <a:t>Introduction</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710480" y="2005978"/>
            <a:ext cx="3240360" cy="13013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446540" y="696611"/>
            <a:ext cx="7733014" cy="584775"/>
          </a:xfrm>
          <a:prstGeom prst="rect">
            <a:avLst/>
          </a:prstGeom>
        </p:spPr>
        <p:txBody>
          <a:bodyPr wrap="none">
            <a:spAutoFit/>
          </a:bodyPr>
          <a:lstStyle/>
          <a:p>
            <a:pPr lvl="0" algn="l"/>
            <a:r>
              <a:rPr lang="en-US" sz="3200" dirty="0">
                <a:latin typeface="Times New Roman" panose="02020603050405020304" pitchFamily="18" charset="0"/>
                <a:cs typeface="Times New Roman" panose="02020603050405020304" pitchFamily="18" charset="0"/>
              </a:rPr>
              <a:t>A particular nucleus represent by the symbol  </a:t>
            </a:r>
          </a:p>
        </p:txBody>
      </p:sp>
      <p:sp>
        <p:nvSpPr>
          <p:cNvPr id="4" name="مستطيل 3"/>
          <p:cNvSpPr/>
          <p:nvPr/>
        </p:nvSpPr>
        <p:spPr>
          <a:xfrm>
            <a:off x="526108" y="3933056"/>
            <a:ext cx="5486051" cy="1569660"/>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Example </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baseline="-25000" dirty="0">
                <a:solidFill>
                  <a:srgbClr val="FF0000"/>
                </a:solidFill>
              </a:rPr>
              <a:t>11</a:t>
            </a:r>
            <a:r>
              <a:rPr lang="en-US" sz="2400" b="1" dirty="0">
                <a:solidFill>
                  <a:srgbClr val="FF0000"/>
                </a:solidFill>
              </a:rPr>
              <a:t>Na</a:t>
            </a:r>
            <a:r>
              <a:rPr lang="en-US" sz="2400" b="1" baseline="30000" dirty="0">
                <a:solidFill>
                  <a:srgbClr val="FF0000"/>
                </a:solidFill>
              </a:rPr>
              <a:t>23 </a:t>
            </a:r>
          </a:p>
          <a:p>
            <a:pPr algn="l" rtl="0"/>
            <a:r>
              <a:rPr lang="en-US" sz="2400" b="1" dirty="0">
                <a:solidFill>
                  <a:srgbClr val="FF0000"/>
                </a:solidFill>
                <a:latin typeface="Times New Roman" panose="02020603050405020304" pitchFamily="18" charset="0"/>
                <a:cs typeface="Times New Roman" panose="02020603050405020304" pitchFamily="18" charset="0"/>
              </a:rPr>
              <a:t>Atomic weight=23 </a:t>
            </a:r>
          </a:p>
          <a:p>
            <a:pPr algn="l" rtl="0"/>
            <a:r>
              <a:rPr lang="en-US" sz="2400" b="1" dirty="0">
                <a:solidFill>
                  <a:srgbClr val="FF0000"/>
                </a:solidFill>
                <a:latin typeface="Times New Roman" panose="02020603050405020304" pitchFamily="18" charset="0"/>
                <a:cs typeface="Times New Roman" panose="02020603050405020304" pitchFamily="18" charset="0"/>
              </a:rPr>
              <a:t>No. of  protons = 11   ,     </a:t>
            </a:r>
          </a:p>
          <a:p>
            <a:pPr algn="l" rtl="0"/>
            <a:r>
              <a:rPr lang="en-US" sz="2400" b="1" dirty="0">
                <a:solidFill>
                  <a:srgbClr val="FF0000"/>
                </a:solidFill>
                <a:latin typeface="Times New Roman" panose="02020603050405020304" pitchFamily="18" charset="0"/>
                <a:cs typeface="Times New Roman" panose="02020603050405020304" pitchFamily="18" charset="0"/>
              </a:rPr>
              <a:t>No. of neutron = 23-11=12</a:t>
            </a:r>
          </a:p>
        </p:txBody>
      </p:sp>
      <p:sp>
        <p:nvSpPr>
          <p:cNvPr id="8" name="عنصر نائب للتذييل 7"/>
          <p:cNvSpPr>
            <a:spLocks noGrp="1"/>
          </p:cNvSpPr>
          <p:nvPr>
            <p:ph type="ftr" sz="quarter" idx="11"/>
          </p:nvPr>
        </p:nvSpPr>
        <p:spPr>
          <a:xfrm>
            <a:off x="2267744" y="6242548"/>
            <a:ext cx="4464495" cy="506412"/>
          </a:xfrm>
        </p:spPr>
        <p:txBody>
          <a:bodyPr/>
          <a:lstStyle/>
          <a:p>
            <a:r>
              <a:rPr lang="en-US" sz="1600" dirty="0">
                <a:latin typeface="Times New Roman" panose="02020603050405020304" pitchFamily="18" charset="0"/>
                <a:cs typeface="Times New Roman" panose="02020603050405020304" pitchFamily="18" charset="0"/>
              </a:rPr>
              <a:t>University of </a:t>
            </a:r>
            <a:r>
              <a:rPr lang="en-US" sz="1600" dirty="0" err="1">
                <a:latin typeface="Times New Roman" panose="02020603050405020304" pitchFamily="18" charset="0"/>
                <a:cs typeface="Times New Roman" panose="02020603050405020304" pitchFamily="18" charset="0"/>
              </a:rPr>
              <a:t>Basrah</a:t>
            </a:r>
            <a:r>
              <a:rPr lang="en-US" sz="1600" dirty="0">
                <a:latin typeface="Times New Roman" panose="02020603050405020304" pitchFamily="18" charset="0"/>
                <a:cs typeface="Times New Roman" panose="02020603050405020304" pitchFamily="18" charset="0"/>
              </a:rPr>
              <a:t>-College of Medicine-Physiology Department</a:t>
            </a:r>
          </a:p>
          <a:p>
            <a:endParaRPr lang="ar-SA" sz="1600" dirty="0">
              <a:latin typeface="Times New Roman" panose="02020603050405020304" pitchFamily="18" charset="0"/>
              <a:cs typeface="Times New Roman" panose="02020603050405020304" pitchFamily="18" charset="0"/>
            </a:endParaRPr>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2</a:t>
            </a:fld>
            <a:endParaRPr lang="ar-SA"/>
          </a:p>
        </p:txBody>
      </p:sp>
    </p:spTree>
    <p:custDataLst>
      <p:tags r:id="rId1"/>
    </p:custDataLst>
    <p:extLst>
      <p:ext uri="{BB962C8B-B14F-4D97-AF65-F5344CB8AC3E}">
        <p14:creationId xmlns:p14="http://schemas.microsoft.com/office/powerpoint/2010/main" val="41674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circle(in)">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20</a:t>
            </a:fld>
            <a:endParaRPr lang="ar-SA"/>
          </a:p>
        </p:txBody>
      </p:sp>
      <p:sp>
        <p:nvSpPr>
          <p:cNvPr id="4" name="مستطيل 3"/>
          <p:cNvSpPr/>
          <p:nvPr/>
        </p:nvSpPr>
        <p:spPr>
          <a:xfrm>
            <a:off x="107504" y="2704"/>
            <a:ext cx="8784976" cy="5189113"/>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Specific ionization(or linear ion density)</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The no. of  ion pairs formed  per unit length of  </a:t>
            </a:r>
            <a:r>
              <a:rPr lang="el-GR" sz="2400" b="1" dirty="0">
                <a:latin typeface="Times New Roman" panose="02020603050405020304" pitchFamily="18" charset="0"/>
                <a:ea typeface="Times New Roman" panose="02020603050405020304" pitchFamily="18" charset="0"/>
                <a:cs typeface="Arial" panose="020B0604020202020204" pitchFamily="34" charset="0"/>
              </a:rPr>
              <a:t>α</a:t>
            </a:r>
            <a:r>
              <a:rPr lang="en-US" sz="2400" b="1" dirty="0">
                <a:latin typeface="Times New Roman" panose="02020603050405020304" pitchFamily="18" charset="0"/>
                <a:ea typeface="Times New Roman" panose="02020603050405020304" pitchFamily="18" charset="0"/>
                <a:cs typeface="Arial" panose="020B0604020202020204" pitchFamily="34" charset="0"/>
              </a:rPr>
              <a:t> – particles track, and  depends on</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mj-lt"/>
              <a:buAutoNum type="arabicPeriod"/>
            </a:pPr>
            <a:r>
              <a:rPr lang="en-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The charge ,</a:t>
            </a:r>
            <a:endParaRPr lang="en-US" sz="2400" dirty="0">
              <a:solidFill>
                <a:srgbClr val="0070C0"/>
              </a:solidFill>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mj-lt"/>
              <a:buAutoNum type="arabicPeriod"/>
            </a:pPr>
            <a:r>
              <a:rPr lang="en-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The density ,</a:t>
            </a:r>
            <a:endParaRPr lang="en-US" sz="2400" dirty="0">
              <a:solidFill>
                <a:srgbClr val="0070C0"/>
              </a:solidFill>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mj-lt"/>
              <a:buAutoNum type="arabicPeriod"/>
            </a:pPr>
            <a:r>
              <a:rPr lang="en-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Atomic no. Z of tissue </a:t>
            </a:r>
            <a:endParaRPr lang="en-US" sz="2400" dirty="0">
              <a:solidFill>
                <a:srgbClr val="0070C0"/>
              </a:solidFill>
              <a:latin typeface="Calibri" panose="020F0502020204030204" pitchFamily="34" charset="0"/>
              <a:ea typeface="Times New Roman" panose="02020603050405020304" pitchFamily="18" charset="0"/>
              <a:cs typeface="Arial" panose="020B0604020202020204" pitchFamily="34" charset="0"/>
            </a:endParaRPr>
          </a:p>
          <a:p>
            <a:pPr marL="457200" indent="-367030" algn="l" rtl="0">
              <a:lnSpc>
                <a:spcPct val="115000"/>
              </a:lnSpc>
              <a:spcAft>
                <a:spcPts val="0"/>
              </a:spcAft>
              <a:buFont typeface="Courier New" panose="02070309020205020404" pitchFamily="49" charset="0"/>
              <a:buChar char="o"/>
            </a:pPr>
            <a:r>
              <a:rPr lang="en-US" sz="2400" b="1" dirty="0">
                <a:latin typeface="Times New Roman" panose="02020603050405020304" pitchFamily="18" charset="0"/>
                <a:ea typeface="Times New Roman" panose="02020603050405020304" pitchFamily="18" charset="0"/>
                <a:cs typeface="Arial" panose="020B0604020202020204" pitchFamily="34" charset="0"/>
              </a:rPr>
              <a:t>The no. of ion pairs produced is directly proportional to the initial energy of the particles. </a:t>
            </a:r>
          </a:p>
          <a:p>
            <a:pPr marL="457200" indent="-367030" algn="l" rtl="0">
              <a:lnSpc>
                <a:spcPct val="115000"/>
              </a:lnSpc>
              <a:spcAft>
                <a:spcPts val="0"/>
              </a:spcAft>
              <a:buFont typeface="Courier New" panose="02070309020205020404" pitchFamily="49" charset="0"/>
              <a:buChar char="o"/>
            </a:pPr>
            <a:r>
              <a:rPr lang="en-US" sz="2400" b="1" dirty="0">
                <a:latin typeface="Times New Roman" panose="02020603050405020304" pitchFamily="18" charset="0"/>
                <a:ea typeface="Times New Roman" panose="02020603050405020304" pitchFamily="18" charset="0"/>
                <a:cs typeface="Arial" panose="020B0604020202020204" pitchFamily="34" charset="0"/>
              </a:rPr>
              <a:t>The rate at which </a:t>
            </a:r>
            <a:r>
              <a:rPr lang="el-GR" sz="2400" b="1" dirty="0">
                <a:latin typeface="Times New Roman" panose="02020603050405020304" pitchFamily="18" charset="0"/>
                <a:ea typeface="Times New Roman" panose="02020603050405020304" pitchFamily="18" charset="0"/>
                <a:cs typeface="Arial" panose="020B0604020202020204" pitchFamily="34" charset="0"/>
              </a:rPr>
              <a:t>α</a:t>
            </a:r>
            <a:r>
              <a:rPr lang="en-US" sz="2400" b="1" dirty="0">
                <a:latin typeface="Times New Roman" panose="02020603050405020304" pitchFamily="18" charset="0"/>
                <a:ea typeface="Times New Roman" panose="02020603050405020304" pitchFamily="18" charset="0"/>
                <a:cs typeface="Arial" panose="020B0604020202020204" pitchFamily="34" charset="0"/>
              </a:rPr>
              <a:t> - particles lost energy along the track is proportional to the square of the </a:t>
            </a:r>
            <a:r>
              <a:rPr lang="el-GR" sz="2400" b="1" dirty="0">
                <a:latin typeface="Times New Roman" panose="02020603050405020304" pitchFamily="18" charset="0"/>
                <a:ea typeface="Times New Roman" panose="02020603050405020304" pitchFamily="18" charset="0"/>
                <a:cs typeface="Arial" panose="020B0604020202020204" pitchFamily="34" charset="0"/>
              </a:rPr>
              <a:t>α</a:t>
            </a:r>
            <a:r>
              <a:rPr lang="en-US" sz="2400" b="1" dirty="0">
                <a:latin typeface="Times New Roman" panose="02020603050405020304" pitchFamily="18" charset="0"/>
                <a:ea typeface="Times New Roman" panose="02020603050405020304" pitchFamily="18" charset="0"/>
                <a:cs typeface="Arial" panose="020B0604020202020204" pitchFamily="34" charset="0"/>
              </a:rPr>
              <a:t> - particles charge:</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dE</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FF0000"/>
                </a:solidFill>
                <a:latin typeface="Times New Roman" panose="02020603050405020304" pitchFamily="18" charset="0"/>
                <a:ea typeface="Times New Roman" panose="02020603050405020304" pitchFamily="18" charset="0"/>
                <a:cs typeface="Arial" panose="020B0604020202020204" pitchFamily="34" charset="0"/>
              </a:rPr>
              <a:t>dX</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 (</a:t>
            </a:r>
            <a:r>
              <a:rPr lang="el-GR"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α</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-charge )</a:t>
            </a:r>
            <a:r>
              <a:rPr lang="en-US" sz="2400" b="1" baseline="300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2</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p>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a:latin typeface="Times New Roman" panose="02020603050405020304" pitchFamily="18" charset="0"/>
                <a:ea typeface="Times New Roman" panose="02020603050405020304" pitchFamily="18" charset="0"/>
                <a:cs typeface="Arial" panose="020B0604020202020204" pitchFamily="34" charset="0"/>
              </a:rPr>
              <a:t>where  </a:t>
            </a:r>
            <a:r>
              <a:rPr lang="en-US" sz="2400" b="1" dirty="0" err="1">
                <a:latin typeface="Times New Roman" panose="02020603050405020304" pitchFamily="18" charset="0"/>
                <a:ea typeface="Times New Roman" panose="02020603050405020304" pitchFamily="18" charset="0"/>
                <a:cs typeface="Arial" panose="020B0604020202020204" pitchFamily="34" charset="0"/>
              </a:rPr>
              <a:t>dE</a:t>
            </a:r>
            <a:r>
              <a:rPr lang="en-US" sz="2400" b="1" dirty="0">
                <a:latin typeface="Times New Roman" panose="02020603050405020304" pitchFamily="18" charset="0"/>
                <a:ea typeface="Times New Roman" panose="02020603050405020304" pitchFamily="18" charset="0"/>
                <a:cs typeface="Arial" panose="020B0604020202020204" pitchFamily="34" charset="0"/>
              </a:rPr>
              <a:t>  : energy   ,   </a:t>
            </a:r>
            <a:r>
              <a:rPr lang="en-US" sz="2400" b="1" dirty="0" err="1">
                <a:latin typeface="Times New Roman" panose="02020603050405020304" pitchFamily="18" charset="0"/>
                <a:ea typeface="Times New Roman" panose="02020603050405020304" pitchFamily="18" charset="0"/>
                <a:cs typeface="Arial" panose="020B0604020202020204" pitchFamily="34" charset="0"/>
              </a:rPr>
              <a:t>dX</a:t>
            </a:r>
            <a:r>
              <a:rPr lang="en-US" sz="2400" b="1" dirty="0">
                <a:latin typeface="Times New Roman" panose="02020603050405020304" pitchFamily="18" charset="0"/>
                <a:ea typeface="Times New Roman" panose="02020603050405020304" pitchFamily="18" charset="0"/>
                <a:cs typeface="Arial" panose="020B0604020202020204" pitchFamily="34" charset="0"/>
              </a:rPr>
              <a:t> : path length </a:t>
            </a:r>
            <a:endParaRPr lang="en-US" sz="2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7619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ircle(in)">
                                      <p:cBhvr>
                                        <p:cTn id="7" dur="2000"/>
                                        <p:tgtEl>
                                          <p:spTgt spid="4">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circle(in)">
                                      <p:cBhvr>
                                        <p:cTn id="10" dur="2000"/>
                                        <p:tgtEl>
                                          <p:spTgt spid="4">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circle(in)">
                                      <p:cBhvr>
                                        <p:cTn id="13" dur="20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5" end="5"/>
                                            </p:txEl>
                                          </p:spTgt>
                                        </p:tgtEl>
                                        <p:attrNameLst>
                                          <p:attrName>style.visibility</p:attrName>
                                        </p:attrNameLst>
                                      </p:cBhvr>
                                      <p:to>
                                        <p:strVal val="visible"/>
                                      </p:to>
                                    </p:set>
                                    <p:animEffect transition="in" filter="circle(in)">
                                      <p:cBhvr>
                                        <p:cTn id="18" dur="2000"/>
                                        <p:tgtEl>
                                          <p:spTgt spid="4">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circle(in)">
                                      <p:cBhvr>
                                        <p:cTn id="23" dur="2000"/>
                                        <p:tgtEl>
                                          <p:spTgt spid="4">
                                            <p:txEl>
                                              <p:pRg st="6" end="6"/>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circle(in)">
                                      <p:cBhvr>
                                        <p:cTn id="26" dur="2000"/>
                                        <p:tgtEl>
                                          <p:spTgt spid="4">
                                            <p:txEl>
                                              <p:pRg st="7" end="7"/>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circle(in)">
                                      <p:cBhvr>
                                        <p:cTn id="29"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21</a:t>
            </a:fld>
            <a:endParaRPr lang="ar-SA"/>
          </a:p>
        </p:txBody>
      </p:sp>
      <p:sp>
        <p:nvSpPr>
          <p:cNvPr id="4" name="مستطيل 3"/>
          <p:cNvSpPr/>
          <p:nvPr/>
        </p:nvSpPr>
        <p:spPr>
          <a:xfrm>
            <a:off x="482104" y="285033"/>
            <a:ext cx="8266360" cy="3490186"/>
          </a:xfrm>
          <a:prstGeom prst="rect">
            <a:avLst/>
          </a:prstGeom>
        </p:spPr>
        <p:txBody>
          <a:bodyPr wrap="square">
            <a:spAutoFit/>
          </a:bodyPr>
          <a:lstStyle/>
          <a:p>
            <a:pPr marL="342900" lvl="0" indent="-342900" algn="l" rtl="0">
              <a:lnSpc>
                <a:spcPct val="115000"/>
              </a:lnSpc>
              <a:spcAft>
                <a:spcPts val="0"/>
              </a:spcAft>
              <a:buFont typeface="Wingdings" panose="05000000000000000000" pitchFamily="2" charset="2"/>
              <a:buChar char=""/>
              <a:tabLst>
                <a:tab pos="4572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deeper  penetration of </a:t>
            </a:r>
            <a:r>
              <a:rPr lang="el-GR" sz="2400" b="1" dirty="0">
                <a:latin typeface="Times New Roman" panose="02020603050405020304" pitchFamily="18" charset="0"/>
                <a:ea typeface="Times New Roman" panose="02020603050405020304" pitchFamily="18" charset="0"/>
                <a:cs typeface="Times New Roman" panose="02020603050405020304" pitchFamily="18" charset="0"/>
              </a:rPr>
              <a:t>α</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into tissue more and more interaction (ionization , excitation ) occur</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Wingdings" panose="05000000000000000000" pitchFamily="2" charset="2"/>
              <a:buChar char=""/>
              <a:tabLst>
                <a:tab pos="4572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Lead to reducing </a:t>
            </a:r>
            <a:r>
              <a:rPr lang="el-GR" sz="2400" b="1" dirty="0">
                <a:latin typeface="Times New Roman" panose="02020603050405020304" pitchFamily="18" charset="0"/>
                <a:ea typeface="Times New Roman" panose="02020603050405020304" pitchFamily="18" charset="0"/>
                <a:cs typeface="Times New Roman" panose="02020603050405020304" pitchFamily="18" charset="0"/>
              </a:rPr>
              <a:t>α</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–particles speed and increases the chances of further interactions. (1 </a:t>
            </a:r>
            <a:r>
              <a:rPr lang="en-US" sz="2400" b="1" dirty="0" err="1">
                <a:latin typeface="Times New Roman" panose="02020603050405020304" pitchFamily="18" charset="0"/>
                <a:ea typeface="Times New Roman" panose="02020603050405020304" pitchFamily="18" charset="0"/>
                <a:cs typeface="Times New Roman" panose="02020603050405020304" pitchFamily="18" charset="0"/>
              </a:rPr>
              <a:t>Mev</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b="1" baseline="-25000" dirty="0">
                <a:latin typeface="Times New Roman" panose="02020603050405020304" pitchFamily="18" charset="0"/>
                <a:ea typeface="Times New Roman" panose="02020603050405020304" pitchFamily="18" charset="0"/>
                <a:cs typeface="Times New Roman" panose="02020603050405020304" pitchFamily="18" charset="0"/>
              </a:rPr>
              <a:t>α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few cm in air , few micrometer in dens tissue  (shorter truck more damaging biologically)</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Wingdings" panose="05000000000000000000" pitchFamily="2" charset="2"/>
              <a:buChar char=""/>
              <a:tabLst>
                <a:tab pos="4572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Faster moving particles is less likely to ionize media through which it is passing than a slower one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مستطيل 4"/>
          <p:cNvSpPr/>
          <p:nvPr/>
        </p:nvSpPr>
        <p:spPr>
          <a:xfrm>
            <a:off x="323528" y="3840745"/>
            <a:ext cx="4104456" cy="830997"/>
          </a:xfrm>
          <a:prstGeom prst="rect">
            <a:avLst/>
          </a:prstGeom>
        </p:spPr>
        <p:txBody>
          <a:bodyPr wrap="square">
            <a:spAutoFit/>
          </a:bodyPr>
          <a:lstStyle/>
          <a:p>
            <a:pPr algn="l" rtl="0"/>
            <a:r>
              <a:rPr lang="en-US" sz="2400" b="1" dirty="0" err="1">
                <a:solidFill>
                  <a:srgbClr val="0070C0"/>
                </a:solidFill>
                <a:latin typeface="Times New Roman" panose="02020603050405020304" pitchFamily="18" charset="0"/>
                <a:cs typeface="Times New Roman" panose="02020603050405020304" pitchFamily="18" charset="0"/>
              </a:rPr>
              <a:t>i.e</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dE</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dX</a:t>
            </a:r>
            <a:r>
              <a:rPr lang="en-US" sz="2400" b="1" dirty="0">
                <a:solidFill>
                  <a:srgbClr val="0070C0"/>
                </a:solidFill>
                <a:latin typeface="Times New Roman" panose="02020603050405020304" pitchFamily="18" charset="0"/>
                <a:cs typeface="Times New Roman" panose="02020603050405020304" pitchFamily="18" charset="0"/>
              </a:rPr>
              <a:t>  ~  1/E                           </a:t>
            </a:r>
            <a:r>
              <a:rPr lang="en-US" sz="2400" b="1" dirty="0" err="1">
                <a:solidFill>
                  <a:srgbClr val="0070C0"/>
                </a:solidFill>
                <a:latin typeface="Times New Roman" panose="02020603050405020304" pitchFamily="18" charset="0"/>
                <a:cs typeface="Times New Roman" panose="02020603050405020304" pitchFamily="18" charset="0"/>
              </a:rPr>
              <a:t>dE</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dX</a:t>
            </a:r>
            <a:r>
              <a:rPr lang="en-US" sz="2400" b="1" dirty="0">
                <a:solidFill>
                  <a:srgbClr val="0070C0"/>
                </a:solidFill>
                <a:latin typeface="Times New Roman" panose="02020603050405020304" pitchFamily="18" charset="0"/>
                <a:cs typeface="Times New Roman" panose="02020603050405020304" pitchFamily="18" charset="0"/>
              </a:rPr>
              <a:t> :rate of energy loss</a:t>
            </a:r>
            <a:endParaRPr lang="ar-SA" sz="2400" b="1" dirty="0">
              <a:solidFill>
                <a:srgbClr val="0070C0"/>
              </a:solidFill>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2"/>
          <a:stretch>
            <a:fillRect/>
          </a:stretch>
        </p:blipFill>
        <p:spPr>
          <a:xfrm>
            <a:off x="4123733" y="3775220"/>
            <a:ext cx="4858933" cy="2723848"/>
          </a:xfrm>
          <a:prstGeom prst="rect">
            <a:avLst/>
          </a:prstGeom>
        </p:spPr>
      </p:pic>
    </p:spTree>
    <p:extLst>
      <p:ext uri="{BB962C8B-B14F-4D97-AF65-F5344CB8AC3E}">
        <p14:creationId xmlns:p14="http://schemas.microsoft.com/office/powerpoint/2010/main" val="19768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22</a:t>
            </a:fld>
            <a:endParaRPr lang="ar-SA"/>
          </a:p>
        </p:txBody>
      </p:sp>
      <p:sp>
        <p:nvSpPr>
          <p:cNvPr id="4" name="مستطيل 3"/>
          <p:cNvSpPr/>
          <p:nvPr/>
        </p:nvSpPr>
        <p:spPr>
          <a:xfrm>
            <a:off x="323528" y="548680"/>
            <a:ext cx="8820472" cy="2215991"/>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Biological effects of</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alpha particles </a:t>
            </a: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Due to the short range of absorption and inability to penetrate the outer layers of skin, alpha particles are not, in general, dangerous to life unless the source is ingested or inhaled, in which case they become extremely dangerous.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2"/>
          <a:stretch>
            <a:fillRect/>
          </a:stretch>
        </p:blipFill>
        <p:spPr>
          <a:xfrm>
            <a:off x="952730" y="2764670"/>
            <a:ext cx="7238540" cy="4093329"/>
          </a:xfrm>
          <a:prstGeom prst="rect">
            <a:avLst/>
          </a:prstGeom>
        </p:spPr>
      </p:pic>
    </p:spTree>
    <p:extLst>
      <p:ext uri="{BB962C8B-B14F-4D97-AF65-F5344CB8AC3E}">
        <p14:creationId xmlns:p14="http://schemas.microsoft.com/office/powerpoint/2010/main" val="2938866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23</a:t>
            </a:fld>
            <a:endParaRPr lang="ar-SA"/>
          </a:p>
        </p:txBody>
      </p:sp>
      <p:sp>
        <p:nvSpPr>
          <p:cNvPr id="17" name="مستطيل 16"/>
          <p:cNvSpPr/>
          <p:nvPr/>
        </p:nvSpPr>
        <p:spPr>
          <a:xfrm>
            <a:off x="107504" y="124278"/>
            <a:ext cx="8208912" cy="1569660"/>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2- The absorption of electrons (β-particles)</a:t>
            </a:r>
          </a:p>
          <a:p>
            <a:pPr algn="l" rtl="0"/>
            <a:r>
              <a:rPr lang="en-US" sz="2400" b="1" dirty="0">
                <a:latin typeface="Times New Roman" panose="02020603050405020304" pitchFamily="18" charset="0"/>
                <a:cs typeface="Times New Roman" panose="02020603050405020304" pitchFamily="18" charset="0"/>
              </a:rPr>
              <a:t>Excitation  and ionization occur as described for α –particles.</a:t>
            </a:r>
          </a:p>
          <a:p>
            <a:pPr algn="l" rtl="0"/>
            <a:r>
              <a:rPr lang="en-US" sz="2400" b="1" dirty="0">
                <a:latin typeface="Times New Roman" panose="02020603050405020304" pitchFamily="18" charset="0"/>
                <a:cs typeface="Times New Roman" panose="02020603050405020304" pitchFamily="18" charset="0"/>
              </a:rPr>
              <a:t>Due to its small mass and single –</a:t>
            </a:r>
            <a:r>
              <a:rPr lang="en-US" sz="2400" b="1" dirty="0" err="1">
                <a:latin typeface="Times New Roman" panose="02020603050405020304" pitchFamily="18" charset="0"/>
                <a:cs typeface="Times New Roman" panose="02020603050405020304" pitchFamily="18" charset="0"/>
              </a:rPr>
              <a:t>ve</a:t>
            </a:r>
            <a:r>
              <a:rPr lang="en-US" sz="2400" b="1" dirty="0">
                <a:latin typeface="Times New Roman" panose="02020603050405020304" pitchFamily="18" charset="0"/>
                <a:cs typeface="Times New Roman" panose="02020603050405020304" pitchFamily="18" charset="0"/>
              </a:rPr>
              <a:t> charge , it is deflected from orbital electrons path.</a:t>
            </a:r>
          </a:p>
        </p:txBody>
      </p:sp>
      <p:sp>
        <p:nvSpPr>
          <p:cNvPr id="18" name="مستطيل 17"/>
          <p:cNvSpPr/>
          <p:nvPr/>
        </p:nvSpPr>
        <p:spPr>
          <a:xfrm>
            <a:off x="111324" y="1772816"/>
            <a:ext cx="8686800" cy="3046988"/>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Greater density of  ionization occur at the end of the track of the electrons .</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low energy (small K.E.) (low velocity )             slowing down increases the probability of interaction (</a:t>
            </a:r>
            <a:r>
              <a:rPr lang="en-US" sz="2400" b="1" dirty="0" err="1">
                <a:latin typeface="Times New Roman" panose="02020603050405020304" pitchFamily="18" charset="0"/>
                <a:cs typeface="Times New Roman" panose="02020603050405020304" pitchFamily="18" charset="0"/>
              </a:rPr>
              <a:t>ionizeation</a:t>
            </a:r>
            <a:r>
              <a:rPr lang="en-US" sz="2400" b="1" dirty="0">
                <a:latin typeface="Times New Roman" panose="02020603050405020304" pitchFamily="18" charset="0"/>
                <a:cs typeface="Times New Roman" panose="02020603050405020304" pitchFamily="18" charset="0"/>
              </a:rPr>
              <a:t> ,  excitation) with media. </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α and β from a given sources have fixed energies .</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β-ray have a spread energies up to a maximum characteristic the sources.</a:t>
            </a:r>
          </a:p>
        </p:txBody>
      </p:sp>
      <p:cxnSp>
        <p:nvCxnSpPr>
          <p:cNvPr id="20" name="رابط كسهم مستقيم 19"/>
          <p:cNvCxnSpPr/>
          <p:nvPr/>
        </p:nvCxnSpPr>
        <p:spPr>
          <a:xfrm>
            <a:off x="6019800" y="2996952"/>
            <a:ext cx="712440" cy="0"/>
          </a:xfrm>
          <a:prstGeom prst="straightConnector1">
            <a:avLst/>
          </a:prstGeom>
          <a:ln w="38100">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21" name="صورة 20"/>
          <p:cNvPicPr>
            <a:picLocks noChangeAspect="1"/>
          </p:cNvPicPr>
          <p:nvPr/>
        </p:nvPicPr>
        <p:blipFill>
          <a:blip r:embed="rId2"/>
          <a:stretch>
            <a:fillRect/>
          </a:stretch>
        </p:blipFill>
        <p:spPr>
          <a:xfrm>
            <a:off x="4860032" y="4423118"/>
            <a:ext cx="3903206" cy="2219136"/>
          </a:xfrm>
          <a:prstGeom prst="rect">
            <a:avLst/>
          </a:prstGeom>
        </p:spPr>
      </p:pic>
      <p:sp>
        <p:nvSpPr>
          <p:cNvPr id="22" name="مستطيل 21"/>
          <p:cNvSpPr/>
          <p:nvPr/>
        </p:nvSpPr>
        <p:spPr>
          <a:xfrm>
            <a:off x="239702" y="4786690"/>
            <a:ext cx="4572000" cy="1569660"/>
          </a:xfrm>
          <a:prstGeom prst="rect">
            <a:avLst/>
          </a:prstGeom>
        </p:spPr>
        <p:txBody>
          <a:bodyPr>
            <a:spAutoFit/>
          </a:bodyPr>
          <a:lstStyle/>
          <a:p>
            <a:pPr algn="l" rtl="0"/>
            <a:r>
              <a:rPr lang="en-US" sz="2400" b="1" dirty="0">
                <a:solidFill>
                  <a:srgbClr val="0070C0"/>
                </a:solidFill>
                <a:latin typeface="Times New Roman" panose="02020603050405020304" pitchFamily="18" charset="0"/>
                <a:cs typeface="Times New Roman" panose="02020603050405020304" pitchFamily="18" charset="0"/>
              </a:rPr>
              <a:t>Range of  β-particle       R= 1/2 </a:t>
            </a:r>
            <a:r>
              <a:rPr lang="en-US" sz="2400" b="1" dirty="0" err="1">
                <a:solidFill>
                  <a:srgbClr val="0070C0"/>
                </a:solidFill>
                <a:latin typeface="Times New Roman" panose="02020603050405020304" pitchFamily="18" charset="0"/>
                <a:cs typeface="Times New Roman" panose="02020603050405020304" pitchFamily="18" charset="0"/>
              </a:rPr>
              <a:t>Emax</a:t>
            </a:r>
            <a:r>
              <a:rPr lang="en-US" sz="2400" b="1" dirty="0">
                <a:solidFill>
                  <a:srgbClr val="0070C0"/>
                </a:solidFill>
                <a:latin typeface="Times New Roman" panose="02020603050405020304" pitchFamily="18" charset="0"/>
                <a:cs typeface="Times New Roman" panose="02020603050405020304" pitchFamily="18" charset="0"/>
              </a:rPr>
              <a:t>      g/cm2 </a:t>
            </a:r>
          </a:p>
          <a:p>
            <a:pPr algn="l" rtl="0"/>
            <a:r>
              <a:rPr lang="en-US" sz="2400" b="1" dirty="0">
                <a:solidFill>
                  <a:srgbClr val="0070C0"/>
                </a:solidFill>
                <a:latin typeface="Times New Roman" panose="02020603050405020304" pitchFamily="18" charset="0"/>
                <a:cs typeface="Times New Roman" panose="02020603050405020304" pitchFamily="18" charset="0"/>
              </a:rPr>
              <a:t>Penetration depth    t = R/ ρ   where   ρ : is density of material </a:t>
            </a:r>
          </a:p>
        </p:txBody>
      </p:sp>
    </p:spTree>
    <p:extLst>
      <p:ext uri="{BB962C8B-B14F-4D97-AF65-F5344CB8AC3E}">
        <p14:creationId xmlns:p14="http://schemas.microsoft.com/office/powerpoint/2010/main" val="3960729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24</a:t>
            </a:fld>
            <a:endParaRPr lang="ar-SA"/>
          </a:p>
        </p:txBody>
      </p:sp>
      <p:sp>
        <p:nvSpPr>
          <p:cNvPr id="7" name="مستطيل 6"/>
          <p:cNvSpPr/>
          <p:nvPr/>
        </p:nvSpPr>
        <p:spPr>
          <a:xfrm>
            <a:off x="470148" y="188640"/>
            <a:ext cx="8134300" cy="3416320"/>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Example :  </a:t>
            </a:r>
            <a:r>
              <a:rPr lang="en-US" sz="2400" b="1" dirty="0">
                <a:latin typeface="Times New Roman" panose="02020603050405020304" pitchFamily="18" charset="0"/>
                <a:cs typeface="Times New Roman" panose="02020603050405020304" pitchFamily="18" charset="0"/>
              </a:rPr>
              <a:t>What is the range of a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S</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35</a:t>
            </a:r>
            <a:r>
              <a:rPr lang="en-US" sz="2400" b="1" dirty="0">
                <a:latin typeface="Times New Roman" panose="02020603050405020304" pitchFamily="18" charset="0"/>
                <a:cs typeface="Times New Roman" panose="02020603050405020304" pitchFamily="18" charset="0"/>
              </a:rPr>
              <a:t>  beta particle of max. energy ( 0.168 </a:t>
            </a:r>
            <a:r>
              <a:rPr lang="en-US" sz="2400" b="1" dirty="0" err="1">
                <a:latin typeface="Times New Roman" panose="02020603050405020304" pitchFamily="18" charset="0"/>
                <a:cs typeface="Times New Roman" panose="02020603050405020304" pitchFamily="18" charset="0"/>
              </a:rPr>
              <a:t>Mev</a:t>
            </a:r>
            <a:r>
              <a:rPr lang="en-US" sz="2400" b="1" dirty="0">
                <a:latin typeface="Times New Roman" panose="02020603050405020304" pitchFamily="18" charset="0"/>
                <a:cs typeface="Times New Roman" panose="02020603050405020304" pitchFamily="18" charset="0"/>
              </a:rPr>
              <a:t>) in Perspex if the density of Perspex (1.2 g/</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cm</a:t>
            </a:r>
            <a:r>
              <a:rPr lang="en-US" sz="2400" b="1" baseline="30000" dirty="0">
                <a:latin typeface="Times New Roman" panose="02020603050405020304" pitchFamily="18" charset="0"/>
                <a:ea typeface="Times New Roman" panose="02020603050405020304" pitchFamily="18" charset="0"/>
                <a:cs typeface="Times New Roman" panose="02020603050405020304" pitchFamily="18" charset="0"/>
              </a:rPr>
              <a:t>3</a:t>
            </a:r>
            <a:r>
              <a:rPr lang="en-US" sz="2400" b="1" dirty="0">
                <a:latin typeface="Times New Roman" panose="02020603050405020304" pitchFamily="18" charset="0"/>
                <a:cs typeface="Times New Roman" panose="02020603050405020304" pitchFamily="18" charset="0"/>
              </a:rPr>
              <a:t>).Find the penetration depth.</a:t>
            </a:r>
          </a:p>
          <a:p>
            <a:pPr algn="l" rtl="0"/>
            <a:endParaRPr lang="en-US" sz="2400" b="1" dirty="0">
              <a:latin typeface="Times New Roman" panose="02020603050405020304" pitchFamily="18" charset="0"/>
              <a:cs typeface="Times New Roman" panose="02020603050405020304" pitchFamily="18" charset="0"/>
            </a:endParaRPr>
          </a:p>
          <a:p>
            <a:pPr algn="l" rtl="0"/>
            <a:r>
              <a:rPr lang="en-US" sz="2400" b="1" dirty="0">
                <a:latin typeface="Times New Roman" panose="02020603050405020304" pitchFamily="18" charset="0"/>
                <a:cs typeface="Times New Roman" panose="02020603050405020304" pitchFamily="18" charset="0"/>
              </a:rPr>
              <a:t>Range of  β-particle       R= 1/2 </a:t>
            </a:r>
            <a:r>
              <a:rPr lang="en-US" sz="2400" b="1" dirty="0" err="1">
                <a:latin typeface="Times New Roman" panose="02020603050405020304" pitchFamily="18" charset="0"/>
                <a:cs typeface="Times New Roman" panose="02020603050405020304" pitchFamily="18" charset="0"/>
              </a:rPr>
              <a:t>Emax</a:t>
            </a:r>
            <a:r>
              <a:rPr lang="en-US" sz="2400" b="1" dirty="0">
                <a:latin typeface="Times New Roman" panose="02020603050405020304" pitchFamily="18" charset="0"/>
                <a:cs typeface="Times New Roman" panose="02020603050405020304" pitchFamily="18" charset="0"/>
              </a:rPr>
              <a:t> = 0.168/2 = 0.084 gm/cm2 </a:t>
            </a:r>
          </a:p>
          <a:p>
            <a:pPr algn="l" rtl="0"/>
            <a:r>
              <a:rPr lang="en-US" sz="2400" b="1" dirty="0">
                <a:latin typeface="Times New Roman" panose="02020603050405020304" pitchFamily="18" charset="0"/>
                <a:cs typeface="Times New Roman" panose="02020603050405020304" pitchFamily="18" charset="0"/>
              </a:rPr>
              <a:t>Penetration depth    t = R/ ρ  = 0.084/1.2 = 0.07 cm = 0.7 mm </a:t>
            </a:r>
          </a:p>
          <a:p>
            <a:pPr algn="l" rtl="0"/>
            <a:r>
              <a:rPr lang="en-US" sz="2400" b="1" dirty="0">
                <a:latin typeface="Times New Roman" panose="02020603050405020304" pitchFamily="18" charset="0"/>
                <a:cs typeface="Times New Roman" panose="02020603050405020304" pitchFamily="18" charset="0"/>
              </a:rPr>
              <a:t>   </a:t>
            </a:r>
          </a:p>
          <a:p>
            <a:pPr algn="l" rtl="0"/>
            <a:endParaRPr lang="en-US" sz="2400" b="1" dirty="0">
              <a:latin typeface="Times New Roman" panose="02020603050405020304" pitchFamily="18" charset="0"/>
              <a:cs typeface="Times New Roman" panose="02020603050405020304" pitchFamily="18" charset="0"/>
            </a:endParaRPr>
          </a:p>
        </p:txBody>
      </p:sp>
      <p:pic>
        <p:nvPicPr>
          <p:cNvPr id="8" name="صورة 7"/>
          <p:cNvPicPr>
            <a:picLocks noChangeAspect="1"/>
          </p:cNvPicPr>
          <p:nvPr/>
        </p:nvPicPr>
        <p:blipFill>
          <a:blip r:embed="rId2"/>
          <a:stretch>
            <a:fillRect/>
          </a:stretch>
        </p:blipFill>
        <p:spPr>
          <a:xfrm>
            <a:off x="1042282" y="3604960"/>
            <a:ext cx="3097036" cy="2160240"/>
          </a:xfrm>
          <a:prstGeom prst="rect">
            <a:avLst/>
          </a:prstGeom>
        </p:spPr>
      </p:pic>
      <p:pic>
        <p:nvPicPr>
          <p:cNvPr id="9" name="صورة 8"/>
          <p:cNvPicPr>
            <a:picLocks noChangeAspect="1"/>
          </p:cNvPicPr>
          <p:nvPr/>
        </p:nvPicPr>
        <p:blipFill>
          <a:blip r:embed="rId3"/>
          <a:stretch>
            <a:fillRect/>
          </a:stretch>
        </p:blipFill>
        <p:spPr>
          <a:xfrm>
            <a:off x="5004048" y="3356992"/>
            <a:ext cx="2426418" cy="2232248"/>
          </a:xfrm>
          <a:prstGeom prst="rect">
            <a:avLst/>
          </a:prstGeom>
        </p:spPr>
      </p:pic>
    </p:spTree>
    <p:extLst>
      <p:ext uri="{BB962C8B-B14F-4D97-AF65-F5344CB8AC3E}">
        <p14:creationId xmlns:p14="http://schemas.microsoft.com/office/powerpoint/2010/main" val="295420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25</a:t>
            </a:fld>
            <a:endParaRPr lang="ar-SA"/>
          </a:p>
        </p:txBody>
      </p:sp>
      <mc:AlternateContent xmlns:mc="http://schemas.openxmlformats.org/markup-compatibility/2006" xmlns:a14="http://schemas.microsoft.com/office/drawing/2010/main">
        <mc:Choice Requires="a14">
          <p:sp>
            <p:nvSpPr>
              <p:cNvPr id="4" name="مستطيل 3"/>
              <p:cNvSpPr/>
              <p:nvPr/>
            </p:nvSpPr>
            <p:spPr>
              <a:xfrm>
                <a:off x="241424" y="-30039"/>
                <a:ext cx="8661152" cy="6888039"/>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Absorption of neutrons </a:t>
                </a:r>
                <a:r>
                  <a:rPr lang="en-US" sz="2400" b="1" baseline="-25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b="1" baseline="30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(no charge )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70510" algn="l" rtl="0">
                  <a:lnSpc>
                    <a:spcPct val="115000"/>
                  </a:lnSpc>
                  <a:spcAft>
                    <a:spcPts val="0"/>
                  </a:spcAft>
                </a:pPr>
                <a:r>
                  <a:rPr lang="en-US" sz="24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has no charge therefore interaction result from direct collision with atomic nuclei are  , depends on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energy of the </a:t>
                </a:r>
                <a:r>
                  <a:rPr lang="en-US" sz="24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s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atomic density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tabLst>
                    <a:tab pos="457200"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masses of the atomic involved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can penetrate deep into media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Slow </a:t>
                </a:r>
                <a:r>
                  <a:rPr lang="en-US" sz="2400" b="1" baseline="-25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b="1" baseline="30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(thermal ) (0.025-0.1)Kev  (4.005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2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-21</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 1.602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2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-17</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)joule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Interact  by captured into atomic nuclei</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Fast </a:t>
                </a:r>
                <a:r>
                  <a:rPr lang="en-US" sz="2400" b="1" baseline="-25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b="1" baseline="30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(&gt; 0.02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Mev</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),( 2.304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10</a:t>
                </a:r>
                <a:r>
                  <a:rPr lang="en-US" sz="2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-12</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 joules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Interact by elastic collisions . total transfer of energy possible when two masses particles are equal m</a:t>
                </a:r>
                <a:r>
                  <a:rPr lang="en-US" sz="24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 m</a:t>
                </a:r>
                <a:r>
                  <a:rPr lang="en-US" sz="24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(proton (hydrogen) high in living tissue, this interaction of great important for </a:t>
                </a:r>
                <a:r>
                  <a:rPr lang="en-US" sz="24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o</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therapy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مستطيل 3"/>
              <p:cNvSpPr>
                <a:spLocks noRot="1" noChangeAspect="1" noMove="1" noResize="1" noEditPoints="1" noAdjustHandles="1" noChangeArrowheads="1" noChangeShapeType="1" noTextEdit="1"/>
              </p:cNvSpPr>
              <p:nvPr/>
            </p:nvSpPr>
            <p:spPr>
              <a:xfrm>
                <a:off x="241424" y="-30039"/>
                <a:ext cx="8661152" cy="6888039"/>
              </a:xfrm>
              <a:prstGeom prst="rect">
                <a:avLst/>
              </a:prstGeom>
              <a:blipFill rotWithShape="0">
                <a:blip r:embed="rId2"/>
                <a:stretch>
                  <a:fillRect l="-1127" t="-354" b="-619"/>
                </a:stretch>
              </a:blipFill>
            </p:spPr>
            <p:txBody>
              <a:bodyPr/>
              <a:lstStyle/>
              <a:p>
                <a:r>
                  <a:rPr lang="ar-SA">
                    <a:noFill/>
                  </a:rPr>
                  <a:t> </a:t>
                </a:r>
              </a:p>
            </p:txBody>
          </p:sp>
        </mc:Fallback>
      </mc:AlternateContent>
    </p:spTree>
    <p:extLst>
      <p:ext uri="{BB962C8B-B14F-4D97-AF65-F5344CB8AC3E}">
        <p14:creationId xmlns:p14="http://schemas.microsoft.com/office/powerpoint/2010/main" val="42426119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26</a:t>
            </a:fld>
            <a:endParaRPr lang="ar-SA"/>
          </a:p>
        </p:txBody>
      </p:sp>
      <p:sp>
        <p:nvSpPr>
          <p:cNvPr id="4" name="مستطيل 3"/>
          <p:cNvSpPr/>
          <p:nvPr/>
        </p:nvSpPr>
        <p:spPr>
          <a:xfrm>
            <a:off x="1523628" y="0"/>
            <a:ext cx="6144716" cy="1366528"/>
          </a:xfrm>
          <a:prstGeom prst="rect">
            <a:avLst/>
          </a:prstGeom>
        </p:spPr>
        <p:txBody>
          <a:bodyPr wrap="square">
            <a:spAutoFit/>
          </a:bodyPr>
          <a:lstStyle/>
          <a:p>
            <a:pPr algn="ctr"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L31 -</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Radioactive Decay ,Half-life ,  Linear Energy Transfer (LET) and</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ctr"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Relative Biological Efficiency (RBE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مستطيل 4"/>
          <p:cNvSpPr/>
          <p:nvPr/>
        </p:nvSpPr>
        <p:spPr>
          <a:xfrm>
            <a:off x="107504" y="1844824"/>
            <a:ext cx="8784976" cy="1938992"/>
          </a:xfrm>
          <a:prstGeom prst="rect">
            <a:avLst/>
          </a:prstGeom>
        </p:spPr>
        <p:txBody>
          <a:bodyPr wrap="square">
            <a:spAutoFit/>
          </a:bodyPr>
          <a:lstStyle/>
          <a:p>
            <a:pPr algn="l" rtl="0"/>
            <a:r>
              <a:rPr lang="en-US" sz="2400" b="1">
                <a:latin typeface="Times New Roman" panose="02020603050405020304" pitchFamily="18" charset="0"/>
                <a:cs typeface="Times New Roman" panose="02020603050405020304" pitchFamily="18" charset="0"/>
              </a:rPr>
              <a:t> </a:t>
            </a:r>
            <a:r>
              <a:rPr lang="en-US" sz="2400" b="1">
                <a:solidFill>
                  <a:srgbClr val="0070C0"/>
                </a:solidFill>
                <a:latin typeface="Times New Roman" panose="02020603050405020304" pitchFamily="18" charset="0"/>
                <a:cs typeface="Times New Roman" panose="02020603050405020304" pitchFamily="18" charset="0"/>
              </a:rPr>
              <a:t>Radioactive Decay : </a:t>
            </a:r>
            <a:r>
              <a:rPr lang="en-US" sz="2400" b="1">
                <a:latin typeface="Times New Roman" panose="02020603050405020304" pitchFamily="18" charset="0"/>
                <a:cs typeface="Times New Roman" panose="02020603050405020304" pitchFamily="18" charset="0"/>
              </a:rPr>
              <a:t>is the random process in which a nucleus loses energy by emitting radiation. </a:t>
            </a:r>
            <a:r>
              <a:rPr lang="en-US" sz="2400" b="1" dirty="0">
                <a:latin typeface="Times New Roman" panose="02020603050405020304" pitchFamily="18" charset="0"/>
                <a:cs typeface="Times New Roman" panose="02020603050405020304" pitchFamily="18" charset="0"/>
              </a:rPr>
              <a:t>This is usually in the form of alpha particles (Helium nuclei), beta particles (electrons or positrons), or gamma rays (high energy photons). The nucleus' energy reduces, making it more stable.</a:t>
            </a:r>
            <a:endParaRPr lang="ar-SA" sz="2400" b="1">
              <a:latin typeface="Times New Roman" panose="02020603050405020304" pitchFamily="18" charset="0"/>
              <a:cs typeface="Times New Roman" panose="02020603050405020304" pitchFamily="18" charset="0"/>
            </a:endParaRPr>
          </a:p>
        </p:txBody>
      </p:sp>
      <p:pic>
        <p:nvPicPr>
          <p:cNvPr id="6" name="صورة 5"/>
          <p:cNvPicPr>
            <a:picLocks noChangeAspect="1"/>
          </p:cNvPicPr>
          <p:nvPr/>
        </p:nvPicPr>
        <p:blipFill>
          <a:blip r:embed="rId2"/>
          <a:stretch>
            <a:fillRect/>
          </a:stretch>
        </p:blipFill>
        <p:spPr>
          <a:xfrm>
            <a:off x="1043608" y="4167362"/>
            <a:ext cx="5889246" cy="2371550"/>
          </a:xfrm>
          <a:prstGeom prst="rect">
            <a:avLst/>
          </a:prstGeom>
        </p:spPr>
      </p:pic>
    </p:spTree>
    <p:extLst>
      <p:ext uri="{BB962C8B-B14F-4D97-AF65-F5344CB8AC3E}">
        <p14:creationId xmlns:p14="http://schemas.microsoft.com/office/powerpoint/2010/main" val="989355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27</a:t>
            </a:fld>
            <a:endParaRPr lang="ar-SA"/>
          </a:p>
        </p:txBody>
      </p:sp>
      <mc:AlternateContent xmlns:mc="http://schemas.openxmlformats.org/markup-compatibility/2006" xmlns:a14="http://schemas.microsoft.com/office/drawing/2010/main">
        <mc:Choice Requires="a14">
          <p:sp>
            <p:nvSpPr>
              <p:cNvPr id="4" name="مستطيل 3"/>
              <p:cNvSpPr/>
              <p:nvPr/>
            </p:nvSpPr>
            <p:spPr>
              <a:xfrm>
                <a:off x="251520" y="500336"/>
                <a:ext cx="9073008" cy="5613845"/>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The equation describing radioactive decay is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s-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a:t>
                </a:r>
                <a:r>
                  <a:rPr lang="es-US" sz="2400" b="1" baseline="-25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a:t>
                </a:r>
                <a:r>
                  <a:rPr lang="es-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a:t>
                </a:r>
                <a:r>
                  <a:rPr lang="es-US" sz="2400" b="1" baseline="-25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o</a:t>
                </a:r>
                <a:r>
                  <a:rPr lang="es-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.e</a:t>
                </a:r>
                <a:r>
                  <a:rPr lang="es-US" sz="2400" b="1" baseline="30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a:t>
                </a:r>
                <a:r>
                  <a:rPr lang="en-US" sz="2400" b="1" baseline="30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λ</a:t>
                </a:r>
                <a:r>
                  <a:rPr lang="es-US" sz="2400" b="1" baseline="30000"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a:t>
                </a: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 Activity after time 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A</a:t>
                </a:r>
                <a:r>
                  <a:rPr lang="en-US" sz="2400" b="1" baseline="-25000" dirty="0">
                    <a:effectLst/>
                    <a:latin typeface="Times New Roman" panose="02020603050405020304" pitchFamily="18" charset="0"/>
                    <a:ea typeface="Times New Roman" panose="02020603050405020304" pitchFamily="18" charset="0"/>
                    <a:cs typeface="Arial" panose="020B0604020202020204" pitchFamily="34" charset="0"/>
                  </a:rPr>
                  <a:t>0</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 original activity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A</a:t>
                </a:r>
                <a:r>
                  <a:rPr lang="en-US" sz="2400" b="1" baseline="-25000" dirty="0">
                    <a:effectLst/>
                    <a:latin typeface="Times New Roman" panose="02020603050405020304" pitchFamily="18" charset="0"/>
                    <a:ea typeface="Times New Roman" panose="02020603050405020304" pitchFamily="18" charset="0"/>
                    <a:cs typeface="Arial" panose="020B0604020202020204" pitchFamily="34" charset="0"/>
                  </a:rPr>
                  <a:t>t</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 is the activity in disintegration per second (activity after time t)</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𝝀</m:t>
                    </m:r>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 is decay constant (hours</a:t>
                </a:r>
                <a:r>
                  <a:rPr lang="en-US" sz="2400" b="1" baseline="30000" dirty="0">
                    <a:effectLst/>
                    <a:latin typeface="Times New Roman" panose="02020603050405020304" pitchFamily="18" charset="0"/>
                    <a:ea typeface="Times New Roman" panose="02020603050405020304" pitchFamily="18" charset="0"/>
                    <a:cs typeface="Arial" panose="020B0604020202020204" pitchFamily="34" charset="0"/>
                  </a:rPr>
                  <a:t>-1</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t  : is the time since the activity was A</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if    </a:t>
                </a:r>
                <a:r>
                  <a:rPr lang="en-US" sz="2400" b="1" i="1" dirty="0">
                    <a:effectLst/>
                    <a:latin typeface="Times New Roman" panose="02020603050405020304" pitchFamily="18" charset="0"/>
                    <a:ea typeface="Times New Roman" panose="02020603050405020304" pitchFamily="18" charset="0"/>
                    <a:cs typeface="Arial" panose="020B0604020202020204" pitchFamily="34" charset="0"/>
                  </a:rPr>
                  <a:t>λ</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 0.01 </a:t>
                </a:r>
                <a:r>
                  <a:rPr lang="en-US" sz="2400" b="1" dirty="0" err="1">
                    <a:effectLst/>
                    <a:latin typeface="Times New Roman" panose="02020603050405020304" pitchFamily="18" charset="0"/>
                    <a:ea typeface="Times New Roman" panose="02020603050405020304" pitchFamily="18" charset="0"/>
                    <a:cs typeface="Arial" panose="020B0604020202020204" pitchFamily="34" charset="0"/>
                  </a:rPr>
                  <a:t>hr</a:t>
                </a:r>
                <a:r>
                  <a:rPr lang="en-US" sz="2400" b="1" baseline="30000" dirty="0">
                    <a:effectLst/>
                    <a:latin typeface="Times New Roman" panose="02020603050405020304" pitchFamily="18" charset="0"/>
                    <a:ea typeface="Times New Roman" panose="02020603050405020304" pitchFamily="18" charset="0"/>
                    <a:cs typeface="Arial" panose="020B0604020202020204" pitchFamily="34" charset="0"/>
                  </a:rPr>
                  <a:t> -1</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0.01 (or  1%) decay per hour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A=</a:t>
                </a:r>
                <a:r>
                  <a:rPr lang="en-US" sz="24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𝝀</m:t>
                    </m:r>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N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N is the number of radioactive atoms</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s-US" sz="2400" b="1" dirty="0">
                    <a:effectLst/>
                    <a:latin typeface="Times New Roman" panose="02020603050405020304" pitchFamily="18" charset="0"/>
                    <a:ea typeface="Times New Roman" panose="02020603050405020304" pitchFamily="18" charset="0"/>
                    <a:cs typeface="Arial" panose="020B0604020202020204" pitchFamily="34" charset="0"/>
                  </a:rPr>
                  <a:t>                       N</a:t>
                </a:r>
                <a:r>
                  <a:rPr lang="es-US" sz="2400" b="1" baseline="-25000" dirty="0">
                    <a:effectLst/>
                    <a:latin typeface="Times New Roman" panose="02020603050405020304" pitchFamily="18" charset="0"/>
                    <a:ea typeface="Times New Roman" panose="02020603050405020304" pitchFamily="18" charset="0"/>
                    <a:cs typeface="Arial" panose="020B0604020202020204" pitchFamily="34" charset="0"/>
                  </a:rPr>
                  <a:t>t</a:t>
                </a:r>
                <a:r>
                  <a:rPr lang="es-US" sz="2400" b="1" dirty="0">
                    <a:effectLst/>
                    <a:latin typeface="Times New Roman" panose="02020603050405020304" pitchFamily="18" charset="0"/>
                    <a:ea typeface="Times New Roman" panose="02020603050405020304" pitchFamily="18" charset="0"/>
                    <a:cs typeface="Arial" panose="020B0604020202020204" pitchFamily="34" charset="0"/>
                  </a:rPr>
                  <a:t>=N</a:t>
                </a:r>
                <a:r>
                  <a:rPr lang="es-US" sz="2400" b="1" baseline="-25000" dirty="0">
                    <a:effectLst/>
                    <a:latin typeface="Times New Roman" panose="02020603050405020304" pitchFamily="18" charset="0"/>
                    <a:ea typeface="Times New Roman" panose="02020603050405020304" pitchFamily="18" charset="0"/>
                    <a:cs typeface="Arial" panose="020B0604020202020204" pitchFamily="34" charset="0"/>
                  </a:rPr>
                  <a:t>o</a:t>
                </a:r>
                <a:r>
                  <a:rPr lang="es-US" sz="2400" b="1" dirty="0">
                    <a:effectLst/>
                    <a:latin typeface="Times New Roman" panose="02020603050405020304" pitchFamily="18" charset="0"/>
                    <a:ea typeface="Times New Roman" panose="02020603050405020304" pitchFamily="18" charset="0"/>
                    <a:cs typeface="Arial" panose="020B0604020202020204" pitchFamily="34" charset="0"/>
                  </a:rPr>
                  <a:t>.e</a:t>
                </a:r>
                <a:r>
                  <a:rPr lang="es-US" sz="2400" b="1" baseline="30000" dirty="0">
                    <a:effectLst/>
                    <a:latin typeface="Times New Roman" panose="02020603050405020304" pitchFamily="18" charset="0"/>
                    <a:ea typeface="Times New Roman" panose="02020603050405020304" pitchFamily="18" charset="0"/>
                    <a:cs typeface="Arial" panose="020B0604020202020204" pitchFamily="34" charset="0"/>
                  </a:rPr>
                  <a:t>-</a:t>
                </a:r>
                <a:r>
                  <a:rPr lang="en-US" sz="2400" b="1" baseline="30000" dirty="0">
                    <a:effectLst/>
                    <a:latin typeface="Times New Roman" panose="02020603050405020304" pitchFamily="18" charset="0"/>
                    <a:ea typeface="Times New Roman" panose="02020603050405020304" pitchFamily="18" charset="0"/>
                    <a:cs typeface="Arial" panose="020B0604020202020204" pitchFamily="34" charset="0"/>
                  </a:rPr>
                  <a:t>λ</a:t>
                </a:r>
                <a:r>
                  <a:rPr lang="es-US" sz="2400" b="1" baseline="30000" dirty="0">
                    <a:effectLst/>
                    <a:latin typeface="Times New Roman" panose="02020603050405020304" pitchFamily="18" charset="0"/>
                    <a:ea typeface="Times New Roman" panose="02020603050405020304" pitchFamily="18" charset="0"/>
                    <a:cs typeface="Arial" panose="020B0604020202020204" pitchFamily="34" charset="0"/>
                  </a:rPr>
                  <a:t>.t   </a:t>
                </a:r>
                <a:r>
                  <a:rPr lang="es-US" sz="2400" b="1" dirty="0">
                    <a:effectLst/>
                    <a:latin typeface="Times New Roman" panose="02020603050405020304" pitchFamily="18" charset="0"/>
                    <a:ea typeface="Times New Roman" panose="02020603050405020304" pitchFamily="18" charset="0"/>
                    <a:cs typeface="Arial" panose="020B0604020202020204" pitchFamily="34" charset="0"/>
                  </a:rPr>
                  <a:t>= number of atoms at time t</a:t>
                </a:r>
                <a:r>
                  <a:rPr lang="es-US" sz="2400" b="1" baseline="30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s-US" sz="2400" b="1" dirty="0">
                    <a:effectLst/>
                    <a:latin typeface="Times New Roman" panose="02020603050405020304" pitchFamily="18" charset="0"/>
                    <a:ea typeface="Times New Roman" panose="02020603050405020304" pitchFamily="18" charset="0"/>
                    <a:cs typeface="Arial" panose="020B0604020202020204" pitchFamily="34" charset="0"/>
                  </a:rPr>
                  <a:t>N</a:t>
                </a:r>
                <a:r>
                  <a:rPr lang="es-US" sz="2400" b="1" baseline="-25000" dirty="0">
                    <a:effectLst/>
                    <a:latin typeface="Times New Roman" panose="02020603050405020304" pitchFamily="18" charset="0"/>
                    <a:ea typeface="Times New Roman" panose="02020603050405020304" pitchFamily="18" charset="0"/>
                    <a:cs typeface="Arial" panose="020B0604020202020204" pitchFamily="34" charset="0"/>
                  </a:rPr>
                  <a:t>0</a:t>
                </a:r>
                <a:r>
                  <a:rPr lang="es-US" sz="2400" b="1" dirty="0">
                    <a:effectLst/>
                    <a:latin typeface="Times New Roman" panose="02020603050405020304" pitchFamily="18" charset="0"/>
                    <a:ea typeface="Times New Roman" panose="02020603050405020304" pitchFamily="18" charset="0"/>
                    <a:cs typeface="Arial" panose="020B0604020202020204" pitchFamily="34" charset="0"/>
                  </a:rPr>
                  <a:t> = original atoms </a:t>
                </a:r>
                <a:r>
                  <a:rPr lang="es-US" sz="2400" b="1" baseline="300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The decay constant is related to the half – life by :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T</a:t>
                </a:r>
                <a:r>
                  <a:rPr lang="en-US" sz="2400" b="1" baseline="-25000" dirty="0">
                    <a:effectLst/>
                    <a:latin typeface="Times New Roman" panose="02020603050405020304" pitchFamily="18" charset="0"/>
                    <a:ea typeface="Times New Roman" panose="02020603050405020304" pitchFamily="18" charset="0"/>
                    <a:cs typeface="Arial" panose="020B0604020202020204" pitchFamily="34" charset="0"/>
                  </a:rPr>
                  <a:t>1/2</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 0.693/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𝝀</m:t>
                    </m:r>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(0.693 =ln 2 natural logarithm)</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mc:Choice>
        <mc:Fallback xmlns="">
          <p:sp>
            <p:nvSpPr>
              <p:cNvPr id="4" name="مستطيل 3"/>
              <p:cNvSpPr>
                <a:spLocks noRot="1" noChangeAspect="1" noMove="1" noResize="1" noEditPoints="1" noAdjustHandles="1" noChangeArrowheads="1" noChangeShapeType="1" noTextEdit="1"/>
              </p:cNvSpPr>
              <p:nvPr/>
            </p:nvSpPr>
            <p:spPr>
              <a:xfrm>
                <a:off x="251520" y="500336"/>
                <a:ext cx="9073008" cy="5613845"/>
              </a:xfrm>
              <a:prstGeom prst="rect">
                <a:avLst/>
              </a:prstGeom>
              <a:blipFill rotWithShape="0">
                <a:blip r:embed="rId2"/>
                <a:stretch>
                  <a:fillRect l="-1007" t="-434" b="-977"/>
                </a:stretch>
              </a:blipFill>
            </p:spPr>
            <p:txBody>
              <a:bodyPr/>
              <a:lstStyle/>
              <a:p>
                <a:r>
                  <a:rPr lang="ar-SA">
                    <a:noFill/>
                  </a:rPr>
                  <a:t> </a:t>
                </a:r>
              </a:p>
            </p:txBody>
          </p:sp>
        </mc:Fallback>
      </mc:AlternateContent>
    </p:spTree>
    <p:extLst>
      <p:ext uri="{BB962C8B-B14F-4D97-AF65-F5344CB8AC3E}">
        <p14:creationId xmlns:p14="http://schemas.microsoft.com/office/powerpoint/2010/main" val="150387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28</a:t>
            </a:fld>
            <a:endParaRPr lang="ar-SA"/>
          </a:p>
        </p:txBody>
      </p:sp>
      <p:sp>
        <p:nvSpPr>
          <p:cNvPr id="4" name="مستطيل 3"/>
          <p:cNvSpPr/>
          <p:nvPr/>
        </p:nvSpPr>
        <p:spPr>
          <a:xfrm>
            <a:off x="179512" y="260648"/>
            <a:ext cx="8424936" cy="3463320"/>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The half-life</a:t>
            </a:r>
            <a:r>
              <a:rPr lang="en-US" sz="2400" b="1" dirty="0">
                <a:latin typeface="Times New Roman" panose="02020603050405020304" pitchFamily="18" charset="0"/>
                <a:ea typeface="Times New Roman" panose="02020603050405020304" pitchFamily="18" charset="0"/>
                <a:cs typeface="Arial" panose="020B0604020202020204" pitchFamily="34" charset="0"/>
              </a:rPr>
              <a:t>: is the amount of time it takes half of the atoms to release radiation and make the change from a very unstable configuration to a more stable configuration.</a:t>
            </a: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For example Iodine 131. It has a half life of eight days, uranium 238 has a half life of 4.5 billion years. It is because of this that it takes so long for an area that was nuked to get rid of the radiation; a lot of the elements used in nuclear weapons have much longer half-</a:t>
            </a:r>
            <a:r>
              <a:rPr lang="en-US" sz="2400" b="1" dirty="0" err="1">
                <a:latin typeface="Times New Roman" panose="02020603050405020304" pitchFamily="18" charset="0"/>
                <a:ea typeface="Times New Roman" panose="02020603050405020304" pitchFamily="18" charset="0"/>
                <a:cs typeface="Arial" panose="020B0604020202020204" pitchFamily="34" charset="0"/>
              </a:rPr>
              <a:t>lifes</a:t>
            </a:r>
            <a:r>
              <a:rPr lang="en-US" sz="2400" b="1" dirty="0">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مستطيل 4"/>
          <p:cNvSpPr/>
          <p:nvPr/>
        </p:nvSpPr>
        <p:spPr>
          <a:xfrm>
            <a:off x="210344" y="3673631"/>
            <a:ext cx="8363272" cy="1366528"/>
          </a:xfrm>
          <a:prstGeom prst="rect">
            <a:avLst/>
          </a:prstGeom>
        </p:spPr>
        <p:txBody>
          <a:bodyPr wrap="square">
            <a:spAutoFit/>
          </a:bodyPr>
          <a:lstStyle/>
          <a:p>
            <a:pPr algn="l" rtl="0">
              <a:lnSpc>
                <a:spcPct val="115000"/>
              </a:lnSpc>
              <a:spcAft>
                <a:spcPts val="0"/>
              </a:spcAft>
            </a:pPr>
            <a:r>
              <a:rPr lang="es-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A=A</a:t>
            </a:r>
            <a:r>
              <a:rPr lang="es-US" sz="2400" b="1" baseline="-25000"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o</a:t>
            </a:r>
            <a:r>
              <a:rPr lang="es-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.e</a:t>
            </a:r>
            <a:r>
              <a:rPr lang="es-US" sz="2400" b="1" baseline="30000"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a:t>
            </a:r>
            <a:r>
              <a:rPr lang="en-US" sz="2400" b="1" baseline="30000"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λ</a:t>
            </a:r>
            <a:r>
              <a:rPr lang="es-US" sz="2400" b="1" baseline="30000"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.t         </a:t>
            </a:r>
            <a:r>
              <a:rPr lang="es-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   N=N</a:t>
            </a:r>
            <a:r>
              <a:rPr lang="es-US" sz="2400" b="1" baseline="-25000"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o</a:t>
            </a:r>
            <a:r>
              <a:rPr lang="es-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.e</a:t>
            </a:r>
            <a:r>
              <a:rPr lang="es-US" sz="2400" b="1" baseline="30000"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a:t>
            </a:r>
            <a:r>
              <a:rPr lang="en-US" sz="2400" b="1" baseline="30000"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λ</a:t>
            </a:r>
            <a:r>
              <a:rPr lang="es-US" sz="2400" b="1" baseline="30000"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.t                          </a:t>
            </a:r>
            <a:r>
              <a:rPr lang="es-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A=-</a:t>
            </a:r>
            <a:r>
              <a:rPr lang="en-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λ</a:t>
            </a:r>
            <a:r>
              <a:rPr lang="es-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.N=dN/dt</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N=N</a:t>
            </a:r>
            <a:r>
              <a:rPr lang="en-US" sz="2400" b="1" baseline="-25000"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0</a:t>
            </a:r>
            <a:r>
              <a:rPr lang="en-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(1/2)</a:t>
            </a:r>
            <a:r>
              <a:rPr lang="en-US" sz="2400" b="1" baseline="30000"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m</a:t>
            </a:r>
            <a:r>
              <a:rPr lang="en-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        m=(no. of half-life) since t=0           T</a:t>
            </a:r>
            <a:r>
              <a:rPr lang="en-US" sz="2400" b="1" baseline="-25000"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1/2</a:t>
            </a:r>
            <a:r>
              <a:rPr lang="en-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=0.693/λ</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صورة 5"/>
          <p:cNvPicPr>
            <a:picLocks noChangeAspect="1"/>
          </p:cNvPicPr>
          <p:nvPr/>
        </p:nvPicPr>
        <p:blipFill>
          <a:blip r:embed="rId2"/>
          <a:stretch>
            <a:fillRect/>
          </a:stretch>
        </p:blipFill>
        <p:spPr>
          <a:xfrm>
            <a:off x="478036" y="5157192"/>
            <a:ext cx="2853175" cy="762066"/>
          </a:xfrm>
          <a:prstGeom prst="rect">
            <a:avLst/>
          </a:prstGeom>
        </p:spPr>
      </p:pic>
    </p:spTree>
    <p:extLst>
      <p:ext uri="{BB962C8B-B14F-4D97-AF65-F5344CB8AC3E}">
        <p14:creationId xmlns:p14="http://schemas.microsoft.com/office/powerpoint/2010/main" val="483307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29</a:t>
            </a:fld>
            <a:endParaRPr lang="ar-SA"/>
          </a:p>
        </p:txBody>
      </p:sp>
      <mc:AlternateContent xmlns:mc="http://schemas.openxmlformats.org/markup-compatibility/2006" xmlns:a14="http://schemas.microsoft.com/office/drawing/2010/main">
        <mc:Choice Requires="a14">
          <p:sp>
            <p:nvSpPr>
              <p:cNvPr id="4" name="مستطيل 3"/>
              <p:cNvSpPr/>
              <p:nvPr/>
            </p:nvSpPr>
            <p:spPr>
              <a:xfrm>
                <a:off x="304800" y="260648"/>
                <a:ext cx="8371656" cy="3284361"/>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The dose to a particular organ of body depends on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mj-lt"/>
                  <a:buAutoNum type="arabicPeriod"/>
                  <a:tabLst>
                    <a:tab pos="408305"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physical characteristics of the radionuclide (what particles it emits and their energies)</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mj-lt"/>
                  <a:buAutoNum type="arabicPeriod"/>
                  <a:tabLst>
                    <a:tab pos="408305" algn="l"/>
                  </a:tabLs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length of time the radionuclide is in the organ (Effective half-life </a:t>
                </a:r>
                <a14:m>
                  <m:oMath xmlns:m="http://schemas.openxmlformats.org/officeDocument/2006/math">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e>
                      <m:sub>
                        <m:f>
                          <m:fPr>
                            <m:type m:val="skw"/>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𝒆𝒇𝒇</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den>
                        </m:f>
                      </m:sub>
                    </m:sSub>
                  </m:oMath>
                </a14:m>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79705"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Each radionuclide decays at a fixed rate commonly indicted by the half   –life (</a:t>
                </a:r>
                <a14:m>
                  <m:oMath xmlns:m="http://schemas.openxmlformats.org/officeDocument/2006/math">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e>
                      <m:sub>
                        <m:f>
                          <m:fPr>
                            <m:type m:val="skw"/>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sub>
                    </m:sSub>
                    <m:r>
                      <a:rPr lang="en-US" sz="2400" b="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مستطيل 3"/>
              <p:cNvSpPr>
                <a:spLocks noRot="1" noChangeAspect="1" noMove="1" noResize="1" noEditPoints="1" noAdjustHandles="1" noChangeArrowheads="1" noChangeShapeType="1" noTextEdit="1"/>
              </p:cNvSpPr>
              <p:nvPr/>
            </p:nvSpPr>
            <p:spPr>
              <a:xfrm>
                <a:off x="304800" y="260648"/>
                <a:ext cx="8371656" cy="3284361"/>
              </a:xfrm>
              <a:prstGeom prst="rect">
                <a:avLst/>
              </a:prstGeom>
              <a:blipFill rotWithShape="0">
                <a:blip r:embed="rId2"/>
                <a:stretch>
                  <a:fillRect l="-1092" t="-742" r="-655" b="-24490"/>
                </a:stretch>
              </a:blipFill>
            </p:spPr>
            <p:txBody>
              <a:bodyPr/>
              <a:lstStyle/>
              <a:p>
                <a:r>
                  <a:rPr lang="ar-SA">
                    <a:noFill/>
                  </a:rPr>
                  <a:t> </a:t>
                </a:r>
              </a:p>
            </p:txBody>
          </p:sp>
        </mc:Fallback>
      </mc:AlternateContent>
      <p:pic>
        <p:nvPicPr>
          <p:cNvPr id="5" name="صورة 4"/>
          <p:cNvPicPr>
            <a:picLocks noChangeAspect="1"/>
          </p:cNvPicPr>
          <p:nvPr/>
        </p:nvPicPr>
        <p:blipFill>
          <a:blip r:embed="rId3"/>
          <a:stretch>
            <a:fillRect/>
          </a:stretch>
        </p:blipFill>
        <p:spPr>
          <a:xfrm>
            <a:off x="1494408" y="3677941"/>
            <a:ext cx="5474682" cy="3168351"/>
          </a:xfrm>
          <a:prstGeom prst="rect">
            <a:avLst/>
          </a:prstGeom>
        </p:spPr>
      </p:pic>
    </p:spTree>
    <p:extLst>
      <p:ext uri="{BB962C8B-B14F-4D97-AF65-F5344CB8AC3E}">
        <p14:creationId xmlns:p14="http://schemas.microsoft.com/office/powerpoint/2010/main" val="161434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7"/>
          <p:cNvSpPr>
            <a:spLocks noGrp="1"/>
          </p:cNvSpPr>
          <p:nvPr>
            <p:ph type="ftr" sz="quarter" idx="11"/>
          </p:nvPr>
        </p:nvSpPr>
        <p:spPr/>
        <p:txBody>
          <a:bodyPr/>
          <a:lstStyle/>
          <a:p>
            <a:r>
              <a:rPr lang="en-US"/>
              <a:t>University of Basrah-College of Medicine-Physiology Department </a:t>
            </a:r>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3</a:t>
            </a:fld>
            <a:endParaRPr lang="ar-SA"/>
          </a:p>
        </p:txBody>
      </p:sp>
      <p:sp>
        <p:nvSpPr>
          <p:cNvPr id="2" name="مستطيل 1"/>
          <p:cNvSpPr/>
          <p:nvPr/>
        </p:nvSpPr>
        <p:spPr>
          <a:xfrm>
            <a:off x="179512" y="404664"/>
            <a:ext cx="9036496" cy="830997"/>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Radiation:</a:t>
            </a:r>
            <a:r>
              <a:rPr lang="en-US" sz="2400" b="1" dirty="0">
                <a:latin typeface="Times New Roman" panose="02020603050405020304" pitchFamily="18" charset="0"/>
                <a:cs typeface="Times New Roman" panose="02020603050405020304" pitchFamily="18" charset="0"/>
              </a:rPr>
              <a:t> is the energy or particles that released during radioactive decay.</a:t>
            </a:r>
            <a:endParaRPr lang="ar-SA" sz="2400" b="1" dirty="0">
              <a:latin typeface="Times New Roman" panose="02020603050405020304" pitchFamily="18" charset="0"/>
              <a:cs typeface="Times New Roman" panose="02020603050405020304" pitchFamily="18" charset="0"/>
            </a:endParaRPr>
          </a:p>
        </p:txBody>
      </p:sp>
      <p:sp>
        <p:nvSpPr>
          <p:cNvPr id="10" name="مستطيل 9"/>
          <p:cNvSpPr/>
          <p:nvPr/>
        </p:nvSpPr>
        <p:spPr>
          <a:xfrm>
            <a:off x="179512" y="1340768"/>
            <a:ext cx="7776864" cy="2677656"/>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What is radioactivity?</a:t>
            </a:r>
          </a:p>
          <a:p>
            <a:pPr algn="l" rtl="0"/>
            <a:r>
              <a:rPr lang="en-US" sz="2400" b="1" dirty="0">
                <a:latin typeface="Times New Roman" panose="02020603050405020304" pitchFamily="18" charset="0"/>
                <a:cs typeface="Times New Roman" panose="02020603050405020304" pitchFamily="18" charset="0"/>
              </a:rPr>
              <a:t>When the binding energy is not strong enough to hold the nucleus of an atom together, is said to be unstable.</a:t>
            </a:r>
          </a:p>
          <a:p>
            <a:pPr algn="l" rtl="0"/>
            <a:r>
              <a:rPr lang="en-US" sz="2400" b="1" dirty="0">
                <a:latin typeface="Times New Roman" panose="02020603050405020304" pitchFamily="18" charset="0"/>
                <a:cs typeface="Times New Roman" panose="02020603050405020304" pitchFamily="18" charset="0"/>
              </a:rPr>
              <a:t>Atoms with unstable nuclei are constantly changing as a result of imbalance of energy within the nucleus.</a:t>
            </a:r>
          </a:p>
          <a:p>
            <a:pPr algn="l" rtl="0"/>
            <a:r>
              <a:rPr lang="en-US" sz="2400" b="1" dirty="0">
                <a:latin typeface="Times New Roman" panose="02020603050405020304" pitchFamily="18" charset="0"/>
                <a:cs typeface="Times New Roman" panose="02020603050405020304" pitchFamily="18" charset="0"/>
              </a:rPr>
              <a:t>When the nucleus losses a neutron it gives off and is said to be radioactive. </a:t>
            </a:r>
          </a:p>
        </p:txBody>
      </p:sp>
      <p:pic>
        <p:nvPicPr>
          <p:cNvPr id="11" name="صورة 10"/>
          <p:cNvPicPr>
            <a:picLocks noChangeAspect="1"/>
          </p:cNvPicPr>
          <p:nvPr/>
        </p:nvPicPr>
        <p:blipFill>
          <a:blip r:embed="rId2"/>
          <a:stretch>
            <a:fillRect/>
          </a:stretch>
        </p:blipFill>
        <p:spPr>
          <a:xfrm>
            <a:off x="3059832" y="3789040"/>
            <a:ext cx="5562600" cy="2954511"/>
          </a:xfrm>
          <a:prstGeom prst="rect">
            <a:avLst/>
          </a:prstGeom>
        </p:spPr>
      </p:pic>
    </p:spTree>
    <p:extLst>
      <p:ext uri="{BB962C8B-B14F-4D97-AF65-F5344CB8AC3E}">
        <p14:creationId xmlns:p14="http://schemas.microsoft.com/office/powerpoint/2010/main" val="4202928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30</a:t>
            </a:fld>
            <a:endParaRPr lang="ar-SA"/>
          </a:p>
        </p:txBody>
      </p:sp>
      <p:pic>
        <p:nvPicPr>
          <p:cNvPr id="6" name="صورة 5"/>
          <p:cNvPicPr>
            <a:picLocks noChangeAspect="1"/>
          </p:cNvPicPr>
          <p:nvPr/>
        </p:nvPicPr>
        <p:blipFill>
          <a:blip r:embed="rId2"/>
          <a:stretch>
            <a:fillRect/>
          </a:stretch>
        </p:blipFill>
        <p:spPr>
          <a:xfrm>
            <a:off x="1115616" y="476672"/>
            <a:ext cx="5572227" cy="3178360"/>
          </a:xfrm>
          <a:prstGeom prst="rect">
            <a:avLst/>
          </a:prstGeom>
        </p:spPr>
      </p:pic>
      <mc:AlternateContent xmlns:mc="http://schemas.openxmlformats.org/markup-compatibility/2006" xmlns:a14="http://schemas.microsoft.com/office/drawing/2010/main">
        <mc:Choice Requires="a14">
          <p:sp>
            <p:nvSpPr>
              <p:cNvPr id="4" name="مستطيل 3"/>
              <p:cNvSpPr/>
              <p:nvPr/>
            </p:nvSpPr>
            <p:spPr>
              <a:xfrm>
                <a:off x="611560" y="3861048"/>
                <a:ext cx="7344816" cy="2192908"/>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Two factors the length of time the radionuclide is in the organ </a:t>
                </a:r>
                <a14:m>
                  <m:oMath xmlns:m="http://schemas.openxmlformats.org/officeDocument/2006/math">
                    <m:r>
                      <a:rPr lang="en-US" sz="2400" b="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𝑻</m:t>
                        </m:r>
                      </m:e>
                      <m:sub>
                        <m:f>
                          <m:fPr>
                            <m:type m:val="skw"/>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cs typeface="Times New Roman" panose="02020603050405020304" pitchFamily="18" charset="0"/>
                              </a:rPr>
                              <m:t>𝟏</m:t>
                            </m:r>
                          </m:num>
                          <m:den>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latin typeface="Cambria Math" panose="02040503050406030204" pitchFamily="18" charset="0"/>
                                    <a:ea typeface="Times New Roman" panose="02020603050405020304" pitchFamily="18" charset="0"/>
                                    <a:cs typeface="Times New Roman" panose="02020603050405020304" pitchFamily="18" charset="0"/>
                                  </a:rPr>
                                  <m:t>𝒆𝒇𝒇</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400" b="1" i="1">
                                <a:latin typeface="Cambria Math" panose="02040503050406030204" pitchFamily="18" charset="0"/>
                                <a:ea typeface="Times New Roman" panose="02020603050405020304" pitchFamily="18" charset="0"/>
                                <a:cs typeface="Times New Roman" panose="02020603050405020304" pitchFamily="18" charset="0"/>
                              </a:rPr>
                              <m:t> </m:t>
                            </m:r>
                          </m:den>
                        </m:f>
                      </m:sub>
                    </m:sSub>
                    <m:r>
                      <a:rPr lang="en-US" sz="2400" b="1" i="1">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1-  The physical half life </a:t>
                </a:r>
                <a14:m>
                  <m:oMath xmlns:m="http://schemas.openxmlformats.org/officeDocument/2006/math">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𝑻</m:t>
                        </m:r>
                      </m:e>
                      <m:sub>
                        <m:f>
                          <m:fPr>
                            <m:type m:val="skw"/>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cs typeface="Times New Roman" panose="02020603050405020304" pitchFamily="18" charset="0"/>
                              </a:rPr>
                              <m:t>𝟏</m:t>
                            </m:r>
                          </m:num>
                          <m:den>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latin typeface="Cambria Math" panose="02040503050406030204" pitchFamily="18" charset="0"/>
                                    <a:ea typeface="Times New Roman" panose="02020603050405020304" pitchFamily="18" charset="0"/>
                                    <a:cs typeface="Times New Roman" panose="02020603050405020304" pitchFamily="18" charset="0"/>
                                  </a:rPr>
                                  <m:t>𝒑𝒉𝒚</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400" b="1" i="1">
                                <a:latin typeface="Cambria Math" panose="02040503050406030204" pitchFamily="18" charset="0"/>
                                <a:ea typeface="Times New Roman" panose="02020603050405020304" pitchFamily="18" charset="0"/>
                                <a:cs typeface="Times New Roman" panose="02020603050405020304" pitchFamily="18" charset="0"/>
                              </a:rPr>
                              <m:t> </m:t>
                            </m:r>
                          </m:den>
                        </m:f>
                      </m:sub>
                    </m:sSub>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and </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2-The biological half life </a:t>
                </a:r>
                <a14:m>
                  <m:oMath xmlns:m="http://schemas.openxmlformats.org/officeDocument/2006/math">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𝑻</m:t>
                        </m:r>
                      </m:e>
                      <m:sub>
                        <m:f>
                          <m:fPr>
                            <m:type m:val="skw"/>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latin typeface="Cambria Math" panose="02040503050406030204" pitchFamily="18" charset="0"/>
                                <a:ea typeface="Times New Roman" panose="02020603050405020304" pitchFamily="18" charset="0"/>
                                <a:cs typeface="Times New Roman" panose="02020603050405020304" pitchFamily="18" charset="0"/>
                              </a:rPr>
                              <m:t>𝟏</m:t>
                            </m:r>
                          </m:num>
                          <m:den>
                            <m:sSub>
                              <m:sSubPr>
                                <m:ctrlPr>
                                  <a:rPr lang="en-US" sz="2400" b="1" i="1">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latin typeface="Cambria Math" panose="02040503050406030204" pitchFamily="18" charset="0"/>
                                    <a:ea typeface="Times New Roman" panose="02020603050405020304" pitchFamily="18" charset="0"/>
                                    <a:cs typeface="Times New Roman" panose="02020603050405020304" pitchFamily="18" charset="0"/>
                                  </a:rPr>
                                  <m:t>𝒃𝒊𝒐</m:t>
                                </m:r>
                              </m:e>
                              <m:sub>
                                <m:r>
                                  <a:rPr lang="en-US" sz="2400" b="1" i="1">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400" b="1" i="1">
                                <a:latin typeface="Cambria Math" panose="02040503050406030204" pitchFamily="18" charset="0"/>
                                <a:ea typeface="Times New Roman" panose="02020603050405020304" pitchFamily="18" charset="0"/>
                                <a:cs typeface="Times New Roman" panose="02020603050405020304" pitchFamily="18" charset="0"/>
                              </a:rPr>
                              <m:t> </m:t>
                            </m:r>
                          </m:den>
                        </m:f>
                      </m:sub>
                    </m:sSub>
                  </m:oMath>
                </a14:m>
                <a:r>
                  <a:rPr lang="en-US" sz="2400" b="1" dirty="0">
                    <a:latin typeface="Times New Roman" panose="02020603050405020304" pitchFamily="18" charset="0"/>
                    <a:ea typeface="Times New Roman" panose="02020603050405020304" pitchFamily="18" charset="0"/>
                    <a:cs typeface="Times New Roman" panose="02020603050405020304" pitchFamily="18" charset="0"/>
                  </a:rPr>
                  <a:t>of an element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مستطيل 3"/>
              <p:cNvSpPr>
                <a:spLocks noRot="1" noChangeAspect="1" noMove="1" noResize="1" noEditPoints="1" noAdjustHandles="1" noChangeArrowheads="1" noChangeShapeType="1" noTextEdit="1"/>
              </p:cNvSpPr>
              <p:nvPr/>
            </p:nvSpPr>
            <p:spPr>
              <a:xfrm>
                <a:off x="611560" y="3861048"/>
                <a:ext cx="7344816" cy="2192908"/>
              </a:xfrm>
              <a:prstGeom prst="rect">
                <a:avLst/>
              </a:prstGeom>
              <a:blipFill rotWithShape="0">
                <a:blip r:embed="rId3"/>
                <a:stretch>
                  <a:fillRect l="-1245" t="-1111" b="-35833"/>
                </a:stretch>
              </a:blipFill>
            </p:spPr>
            <p:txBody>
              <a:bodyPr/>
              <a:lstStyle/>
              <a:p>
                <a:r>
                  <a:rPr lang="ar-SA">
                    <a:noFill/>
                  </a:rPr>
                  <a:t> </a:t>
                </a:r>
              </a:p>
            </p:txBody>
          </p:sp>
        </mc:Fallback>
      </mc:AlternateContent>
    </p:spTree>
    <p:extLst>
      <p:ext uri="{BB962C8B-B14F-4D97-AF65-F5344CB8AC3E}">
        <p14:creationId xmlns:p14="http://schemas.microsoft.com/office/powerpoint/2010/main" val="3937657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31</a:t>
            </a:fld>
            <a:endParaRPr lang="ar-SA"/>
          </a:p>
        </p:txBody>
      </p:sp>
      <mc:AlternateContent xmlns:mc="http://schemas.openxmlformats.org/markup-compatibility/2006" xmlns:a14="http://schemas.microsoft.com/office/drawing/2010/main">
        <mc:Choice Requires="a14">
          <p:sp>
            <p:nvSpPr>
              <p:cNvPr id="4" name="مستطيل 3"/>
              <p:cNvSpPr/>
              <p:nvPr/>
            </p:nvSpPr>
            <p:spPr>
              <a:xfrm>
                <a:off x="838200" y="404664"/>
                <a:ext cx="8054280" cy="3416513"/>
              </a:xfrm>
              <a:prstGeom prst="rect">
                <a:avLst/>
              </a:prstGeom>
            </p:spPr>
            <p:txBody>
              <a:bodyPr wrap="square">
                <a:spAutoFit/>
              </a:bodyPr>
              <a:lstStyle/>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biological half life </a:t>
                </a:r>
                <a14:m>
                  <m:oMath xmlns:m="http://schemas.openxmlformats.org/officeDocument/2006/math">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e>
                      <m:sub>
                        <m:f>
                          <m:fPr>
                            <m:type m:val="skw"/>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𝒃𝒊𝒐</m:t>
                                </m:r>
                              </m:e>
                              <m: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den>
                        </m:f>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is the time needed for one-half of the original atoms present in an organ to removed from the organ . and it is independent of whether the element is radioactive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The combination of the biological and physical (</a:t>
                </a:r>
                <a14:m>
                  <m:oMath xmlns:m="http://schemas.openxmlformats.org/officeDocument/2006/math">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e>
                      <m:sub>
                        <m:f>
                          <m:fPr>
                            <m:type m:val="skw"/>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sub>
                    </m:sSub>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half-lives, the </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effective half-life</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b="1" i="1" baseline="-25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½e</a:t>
                </a:r>
                <a:r>
                  <a:rPr lang="en-US" sz="2400" b="1" baseline="-25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ff</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The  Effective half-life    1/</a:t>
                </a:r>
                <a14:m>
                  <m:oMath xmlns:m="http://schemas.openxmlformats.org/officeDocument/2006/math">
                    <m:sSub>
                      <m:sSubPr>
                        <m:ctrlP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𝑻</m:t>
                        </m:r>
                      </m:e>
                      <m:sub>
                        <m:f>
                          <m:fPr>
                            <m:type m:val="skw"/>
                            <m:ctrlP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sSub>
                              <m:sSubPr>
                                <m:ctrlP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𝒆𝒇𝒇</m:t>
                                </m:r>
                              </m:e>
                              <m:sub>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den>
                        </m:f>
                      </m:sub>
                    </m:sSub>
                  </m:oMath>
                </a14:m>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14:m>
                  <m:oMath xmlns:m="http://schemas.openxmlformats.org/officeDocument/2006/math">
                    <m:sSub>
                      <m:sSubPr>
                        <m:ctrlP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𝑻</m:t>
                        </m:r>
                      </m:e>
                      <m:sub>
                        <m:f>
                          <m:fPr>
                            <m:type m:val="skw"/>
                            <m:ctrlP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sSub>
                              <m:sSubPr>
                                <m:ctrlP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𝒑𝒉𝒚</m:t>
                                </m:r>
                              </m:e>
                              <m:sub>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den>
                        </m:f>
                      </m:sub>
                    </m:sSub>
                  </m:oMath>
                </a14:m>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14:m>
                  <m:oMath xmlns:m="http://schemas.openxmlformats.org/officeDocument/2006/math">
                    <m:sSub>
                      <m:sSubPr>
                        <m:ctrlP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𝑻</m:t>
                        </m:r>
                      </m:e>
                      <m:sub>
                        <m:f>
                          <m:fPr>
                            <m:type m:val="skw"/>
                            <m:ctrlP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num>
                          <m:den>
                            <m:sSub>
                              <m:sSubPr>
                                <m:ctrlP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𝒃𝒊𝒐</m:t>
                                </m:r>
                              </m:e>
                              <m:sub>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sub>
                            </m:sSub>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den>
                        </m:f>
                      </m:sub>
                    </m:sSub>
                  </m:oMath>
                </a14:m>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مستطيل 3"/>
              <p:cNvSpPr>
                <a:spLocks noRot="1" noChangeAspect="1" noMove="1" noResize="1" noEditPoints="1" noAdjustHandles="1" noChangeArrowheads="1" noChangeShapeType="1" noTextEdit="1"/>
              </p:cNvSpPr>
              <p:nvPr/>
            </p:nvSpPr>
            <p:spPr>
              <a:xfrm>
                <a:off x="838200" y="404664"/>
                <a:ext cx="8054280" cy="3416513"/>
              </a:xfrm>
              <a:prstGeom prst="rect">
                <a:avLst/>
              </a:prstGeom>
              <a:blipFill rotWithShape="0">
                <a:blip r:embed="rId2"/>
                <a:stretch>
                  <a:fillRect l="-1211" t="-8734" r="-1817" b="-22638"/>
                </a:stretch>
              </a:blipFill>
            </p:spPr>
            <p:txBody>
              <a:bodyPr/>
              <a:lstStyle/>
              <a:p>
                <a:r>
                  <a:rPr lang="ar-SA">
                    <a:noFill/>
                  </a:rPr>
                  <a:t> </a:t>
                </a:r>
              </a:p>
            </p:txBody>
          </p:sp>
        </mc:Fallback>
      </mc:AlternateContent>
      <p:sp>
        <p:nvSpPr>
          <p:cNvPr id="5" name="مستطيل 4"/>
          <p:cNvSpPr/>
          <p:nvPr/>
        </p:nvSpPr>
        <p:spPr>
          <a:xfrm>
            <a:off x="492224" y="3933056"/>
            <a:ext cx="6990308" cy="941796"/>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Is less than either half-life and is calculated by the equation:-.</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صورة 5"/>
          <p:cNvPicPr>
            <a:picLocks noChangeAspect="1"/>
          </p:cNvPicPr>
          <p:nvPr/>
        </p:nvPicPr>
        <p:blipFill>
          <a:blip r:embed="rId3"/>
          <a:stretch>
            <a:fillRect/>
          </a:stretch>
        </p:blipFill>
        <p:spPr>
          <a:xfrm>
            <a:off x="2526054" y="4986731"/>
            <a:ext cx="4956478" cy="969262"/>
          </a:xfrm>
          <a:prstGeom prst="rect">
            <a:avLst/>
          </a:prstGeom>
        </p:spPr>
      </p:pic>
    </p:spTree>
    <p:extLst>
      <p:ext uri="{BB962C8B-B14F-4D97-AF65-F5344CB8AC3E}">
        <p14:creationId xmlns:p14="http://schemas.microsoft.com/office/powerpoint/2010/main" val="1857610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32</a:t>
            </a:fld>
            <a:endParaRPr lang="ar-SA"/>
          </a:p>
        </p:txBody>
      </p:sp>
      <mc:AlternateContent xmlns:mc="http://schemas.openxmlformats.org/markup-compatibility/2006" xmlns:a14="http://schemas.microsoft.com/office/drawing/2010/main">
        <mc:Choice Requires="a14">
          <p:sp>
            <p:nvSpPr>
              <p:cNvPr id="7" name="مستطيل 6"/>
              <p:cNvSpPr/>
              <p:nvPr/>
            </p:nvSpPr>
            <p:spPr>
              <a:xfrm>
                <a:off x="26144" y="11832"/>
                <a:ext cx="9144000" cy="6995954"/>
              </a:xfrm>
              <a:prstGeom prst="rect">
                <a:avLst/>
              </a:prstGeom>
            </p:spPr>
            <p:txBody>
              <a:bodyPr wrap="square">
                <a:spAutoFit/>
              </a:bodyPr>
              <a:lstStyle/>
              <a:p>
                <a:pPr algn="l" rtl="0">
                  <a:lnSpc>
                    <a:spcPct val="115000"/>
                  </a:lnSpc>
                  <a:spcAft>
                    <a:spcPts val="0"/>
                  </a:spcAft>
                </a:pPr>
                <a:r>
                  <a:rPr lang="en-US" sz="2400" b="1" u="sng"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Example (1):</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i="1" dirty="0">
                    <a:effectLst/>
                    <a:latin typeface="Times New Roman" panose="02020603050405020304" pitchFamily="18" charset="0"/>
                    <a:ea typeface="Times New Roman" panose="02020603050405020304" pitchFamily="18" charset="0"/>
                    <a:cs typeface="Arial" panose="020B0604020202020204" pitchFamily="34" charset="0"/>
                  </a:rPr>
                  <a:t>a- If you have  1 gm of pure potassium 40 (</a:t>
                </a:r>
                <a:r>
                  <a:rPr lang="en-US" sz="2400" b="1" i="1" baseline="30000" dirty="0">
                    <a:effectLst/>
                    <a:latin typeface="Times New Roman" panose="02020603050405020304" pitchFamily="18" charset="0"/>
                    <a:ea typeface="Times New Roman" panose="02020603050405020304" pitchFamily="18" charset="0"/>
                    <a:cs typeface="Arial" panose="020B0604020202020204" pitchFamily="34" charset="0"/>
                  </a:rPr>
                  <a:t> 40</a:t>
                </a:r>
                <a:r>
                  <a:rPr lang="en-US" sz="2400" b="1" i="1" dirty="0">
                    <a:effectLst/>
                    <a:latin typeface="Times New Roman" panose="02020603050405020304" pitchFamily="18" charset="0"/>
                    <a:ea typeface="Times New Roman" panose="02020603050405020304" pitchFamily="18" charset="0"/>
                    <a:cs typeface="Arial" panose="020B0604020202020204" pitchFamily="34" charset="0"/>
                  </a:rPr>
                  <a:t>K ) that is experimentally determined to emit about 10</a:t>
                </a:r>
                <a:r>
                  <a:rPr lang="en-US" sz="2400" b="1" i="1" baseline="30000" dirty="0">
                    <a:effectLst/>
                    <a:latin typeface="Times New Roman" panose="02020603050405020304" pitchFamily="18" charset="0"/>
                    <a:ea typeface="Times New Roman" panose="02020603050405020304" pitchFamily="18" charset="0"/>
                    <a:cs typeface="Arial" panose="020B0604020202020204" pitchFamily="34" charset="0"/>
                  </a:rPr>
                  <a:t>5</a:t>
                </a:r>
                <a:r>
                  <a:rPr lang="en-US" sz="2400" b="1" i="1" dirty="0">
                    <a:effectLst/>
                    <a:latin typeface="Times New Roman" panose="02020603050405020304" pitchFamily="18" charset="0"/>
                    <a:ea typeface="Times New Roman" panose="02020603050405020304" pitchFamily="18" charset="0"/>
                    <a:cs typeface="Arial" panose="020B0604020202020204" pitchFamily="34" charset="0"/>
                  </a:rPr>
                  <a:t>  beta rays per second, what is the decay constant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𝝀</m:t>
                    </m:r>
                  </m:oMath>
                </a14:m>
                <a:r>
                  <a:rPr lang="en-US" sz="2400" b="1" i="1"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b- Estimate the half-life of </a:t>
                </a:r>
                <a:r>
                  <a:rPr lang="en-US" sz="2400" b="1" baseline="30000" dirty="0">
                    <a:effectLst/>
                    <a:latin typeface="Times New Roman" panose="02020603050405020304" pitchFamily="18" charset="0"/>
                    <a:ea typeface="Times New Roman" panose="02020603050405020304" pitchFamily="18" charset="0"/>
                    <a:cs typeface="Arial" panose="020B0604020202020204" pitchFamily="34" charset="0"/>
                  </a:rPr>
                  <a:t>40</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K from the decay constant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u="sng"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Solution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40 gm of </a:t>
                </a:r>
                <a:r>
                  <a:rPr lang="en-US" sz="2400" b="1" baseline="30000" dirty="0">
                    <a:effectLst/>
                    <a:latin typeface="Times New Roman" panose="02020603050405020304" pitchFamily="18" charset="0"/>
                    <a:ea typeface="Times New Roman" panose="02020603050405020304" pitchFamily="18" charset="0"/>
                    <a:cs typeface="Arial" panose="020B0604020202020204" pitchFamily="34" charset="0"/>
                  </a:rPr>
                  <a:t>40</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K contains 6.02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𝟏𝟎</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𝟐𝟑</m:t>
                        </m:r>
                      </m:sup>
                    </m:sSup>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(Avogadro's number)</a:t>
                </a:r>
                <a:r>
                  <a:rPr lang="en-US" sz="2400" b="1" i="1" dirty="0">
                    <a:effectLst/>
                    <a:latin typeface="Times New Roman" panose="02020603050405020304" pitchFamily="18" charset="0"/>
                    <a:ea typeface="Times New Roman" panose="02020603050405020304" pitchFamily="18" charset="0"/>
                    <a:cs typeface="Arial" panose="020B0604020202020204" pitchFamily="34" charset="0"/>
                  </a:rPr>
                  <a:t> </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potassium atoms.</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Therefore ,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1gm contains (6.02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𝟏𝟎</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𝟐𝟑</m:t>
                        </m:r>
                      </m:sup>
                    </m:s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𝒈𝒎</m:t>
                    </m:r>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)/40 gm = 1.5</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𝟏𝟎</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𝟐𝟐</m:t>
                        </m:r>
                      </m:sup>
                    </m:s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𝒂𝒕𝒐𝒎𝒔</m:t>
                    </m:r>
                  </m:oMath>
                </a14:m>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𝝀</m:t>
                    </m:r>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  A/N = </a:t>
                </a:r>
                <a:r>
                  <a:rPr lang="en-US" sz="2400" b="1" i="1" dirty="0">
                    <a:effectLst/>
                    <a:latin typeface="Times New Roman" panose="02020603050405020304" pitchFamily="18" charset="0"/>
                    <a:ea typeface="Times New Roman" panose="02020603050405020304" pitchFamily="18" charset="0"/>
                    <a:cs typeface="Arial" panose="020B0604020202020204" pitchFamily="34" charset="0"/>
                  </a:rPr>
                  <a:t>10</a:t>
                </a:r>
                <a:r>
                  <a:rPr lang="en-US" sz="2400" b="1" i="1" baseline="30000" dirty="0">
                    <a:effectLst/>
                    <a:latin typeface="Times New Roman" panose="02020603050405020304" pitchFamily="18" charset="0"/>
                    <a:ea typeface="Times New Roman" panose="02020603050405020304" pitchFamily="18" charset="0"/>
                    <a:cs typeface="Arial" panose="020B0604020202020204" pitchFamily="34" charset="0"/>
                  </a:rPr>
                  <a:t>5</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 1.5</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𝟏𝟎</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𝟐𝟐</m:t>
                        </m:r>
                      </m:sup>
                    </m:sSup>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 6.7</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𝟏𝟎</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𝟏𝟖</m:t>
                        </m:r>
                      </m:sup>
                    </m:sSup>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sec</a:t>
                </a:r>
                <a:r>
                  <a:rPr lang="en-US" sz="2400" b="1" baseline="30000" dirty="0">
                    <a:effectLst/>
                    <a:latin typeface="Times New Roman" panose="02020603050405020304" pitchFamily="18" charset="0"/>
                    <a:ea typeface="Times New Roman" panose="02020603050405020304" pitchFamily="18" charset="0"/>
                    <a:cs typeface="Arial" panose="020B0604020202020204" pitchFamily="34" charset="0"/>
                  </a:rPr>
                  <a:t>-1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b-   The half-life of </a:t>
                </a:r>
                <a:r>
                  <a:rPr lang="en-US" sz="2400" b="1" baseline="30000" dirty="0">
                    <a:effectLst/>
                    <a:latin typeface="Times New Roman" panose="02020603050405020304" pitchFamily="18" charset="0"/>
                    <a:ea typeface="Times New Roman" panose="02020603050405020304" pitchFamily="18" charset="0"/>
                    <a:cs typeface="Arial" panose="020B0604020202020204" pitchFamily="34" charset="0"/>
                  </a:rPr>
                  <a:t>40</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K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14:m>
                  <m:oMath xmlns:m="http://schemas.openxmlformats.org/officeDocument/2006/math">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e>
                      <m:sub>
                        <m:f>
                          <m:fPr>
                            <m:type m:val="skw"/>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𝟔𝟗𝟑</m:t>
                        </m:r>
                      </m:num>
                      <m:den>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𝝀</m:t>
                        </m:r>
                      </m:den>
                    </m:f>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𝟎</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𝟔𝟗𝟑</m:t>
                        </m:r>
                      </m:num>
                      <m:den>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𝟔</m:t>
                        </m:r>
                        <m:r>
                          <a:rPr lang="en-US" sz="2400" b="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𝟕</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𝟏𝟎</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𝟏𝟖</m:t>
                            </m:r>
                          </m:sup>
                        </m:sSup>
                      </m:den>
                    </m:f>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 10</a:t>
                </a:r>
                <a:r>
                  <a:rPr lang="en-US" sz="2400" b="1" baseline="30000" dirty="0">
                    <a:effectLst/>
                    <a:latin typeface="Times New Roman" panose="02020603050405020304" pitchFamily="18" charset="0"/>
                    <a:ea typeface="Times New Roman" panose="02020603050405020304" pitchFamily="18" charset="0"/>
                    <a:cs typeface="Arial" panose="020B0604020202020204" pitchFamily="34" charset="0"/>
                  </a:rPr>
                  <a:t>17</a:t>
                </a: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sec</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Since there are     3.15</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𝟏𝟎</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𝟏𝟕</m:t>
                        </m:r>
                      </m:sup>
                    </m:s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sec/year,</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14:m>
                  <m:oMath xmlns:m="http://schemas.openxmlformats.org/officeDocument/2006/math">
                    <m:sSub>
                      <m:sSub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𝑻</m:t>
                        </m:r>
                      </m:e>
                      <m:sub>
                        <m:acc>
                          <m:accPr>
                            <m:chr m:val="̇"/>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accPr>
                          <m:e>
                            <m:f>
                              <m:fPr>
                                <m:type m:val="skw"/>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m:t>
                                </m:r>
                              </m:num>
                              <m:den>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𝟐</m:t>
                                </m:r>
                              </m:den>
                            </m:f>
                          </m:e>
                        </m:acc>
                      </m:sub>
                    </m:sSub>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 </a:t>
                </a:r>
                <a14:m>
                  <m:oMath xmlns:m="http://schemas.openxmlformats.org/officeDocument/2006/math">
                    <m:f>
                      <m:f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𝟏𝟎</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𝟏𝟕</m:t>
                            </m:r>
                          </m:sup>
                        </m:s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𝒔𝒆𝒄</m:t>
                        </m:r>
                      </m:num>
                      <m:den>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𝟑</m:t>
                        </m:r>
                        <m:r>
                          <a:rPr lang="en-US" sz="2400" b="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𝟏𝟓</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 ×</m:t>
                        </m:r>
                        <m:sSup>
                          <m:sSupPr>
                            <m:ctrlP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𝟏𝟎</m:t>
                            </m:r>
                          </m:e>
                          <m: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𝟏𝟕</m:t>
                            </m:r>
                          </m:sup>
                        </m:sSup>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𝒔𝒆𝒄</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𝒚𝒓</m:t>
                        </m:r>
                      </m:den>
                    </m:f>
                  </m:oMath>
                </a14:m>
                <a:r>
                  <a:rPr lang="en-US" sz="2400" b="1" dirty="0">
                    <a:effectLst/>
                    <a:latin typeface="Times New Roman" panose="02020603050405020304" pitchFamily="18" charset="0"/>
                    <a:ea typeface="Times New Roman" panose="02020603050405020304" pitchFamily="18" charset="0"/>
                    <a:cs typeface="Arial" panose="020B0604020202020204" pitchFamily="34" charset="0"/>
                  </a:rPr>
                  <a:t>  =  0.317 year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mc:Choice>
        <mc:Fallback xmlns="">
          <p:sp>
            <p:nvSpPr>
              <p:cNvPr id="7" name="مستطيل 6"/>
              <p:cNvSpPr>
                <a:spLocks noRot="1" noChangeAspect="1" noMove="1" noResize="1" noEditPoints="1" noAdjustHandles="1" noChangeArrowheads="1" noChangeShapeType="1" noTextEdit="1"/>
              </p:cNvSpPr>
              <p:nvPr/>
            </p:nvSpPr>
            <p:spPr>
              <a:xfrm>
                <a:off x="26144" y="11832"/>
                <a:ext cx="9144000" cy="6995954"/>
              </a:xfrm>
              <a:prstGeom prst="rect">
                <a:avLst/>
              </a:prstGeom>
              <a:blipFill rotWithShape="0">
                <a:blip r:embed="rId2"/>
                <a:stretch>
                  <a:fillRect l="-1000" t="-348" r="-400"/>
                </a:stretch>
              </a:blipFill>
            </p:spPr>
            <p:txBody>
              <a:bodyPr/>
              <a:lstStyle/>
              <a:p>
                <a:r>
                  <a:rPr lang="ar-SA">
                    <a:noFill/>
                  </a:rPr>
                  <a:t> </a:t>
                </a:r>
              </a:p>
            </p:txBody>
          </p:sp>
        </mc:Fallback>
      </mc:AlternateContent>
    </p:spTree>
    <p:extLst>
      <p:ext uri="{BB962C8B-B14F-4D97-AF65-F5344CB8AC3E}">
        <p14:creationId xmlns:p14="http://schemas.microsoft.com/office/powerpoint/2010/main" val="346374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33</a:t>
            </a:fld>
            <a:endParaRPr lang="ar-SA"/>
          </a:p>
        </p:txBody>
      </p:sp>
      <p:sp>
        <p:nvSpPr>
          <p:cNvPr id="4" name="مستطيل 3"/>
          <p:cNvSpPr/>
          <p:nvPr/>
        </p:nvSpPr>
        <p:spPr>
          <a:xfrm>
            <a:off x="2195736" y="332656"/>
            <a:ext cx="5544616" cy="941796"/>
          </a:xfrm>
          <a:prstGeom prst="rect">
            <a:avLst/>
          </a:prstGeom>
        </p:spPr>
        <p:txBody>
          <a:bodyPr wrap="square">
            <a:spAutoFit/>
          </a:bodyPr>
          <a:lstStyle/>
          <a:p>
            <a:pPr algn="ctr" rtl="0">
              <a:lnSpc>
                <a:spcPct val="115000"/>
              </a:lnSpc>
              <a:spcAft>
                <a:spcPts val="0"/>
              </a:spcAft>
            </a:pPr>
            <a:r>
              <a:rPr lang="en-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Linear Energy Transfer (LET) and</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ctr" rtl="0">
              <a:lnSpc>
                <a:spcPct val="115000"/>
              </a:lnSpc>
              <a:spcAft>
                <a:spcPts val="0"/>
              </a:spcAft>
            </a:pPr>
            <a:r>
              <a:rPr lang="en-US" sz="2400" b="1" dirty="0">
                <a:solidFill>
                  <a:srgbClr val="0070C0"/>
                </a:solidFill>
                <a:latin typeface="Times New Roman" panose="02020603050405020304" pitchFamily="18" charset="0"/>
                <a:ea typeface="Times New Roman" panose="02020603050405020304" pitchFamily="18" charset="0"/>
                <a:cs typeface="Arial" panose="020B0604020202020204" pitchFamily="34" charset="0"/>
              </a:rPr>
              <a:t>Relative Biological Efficiency (RBE)</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6" name="مستطيل 5"/>
          <p:cNvSpPr/>
          <p:nvPr/>
        </p:nvSpPr>
        <p:spPr>
          <a:xfrm>
            <a:off x="452512" y="1069011"/>
            <a:ext cx="4214680" cy="490199"/>
          </a:xfrm>
          <a:prstGeom prst="rect">
            <a:avLst/>
          </a:prstGeom>
        </p:spPr>
        <p:txBody>
          <a:bodyPr wrap="non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Linear energy transfer (LET)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مستطيل 6"/>
          <p:cNvSpPr/>
          <p:nvPr/>
        </p:nvSpPr>
        <p:spPr>
          <a:xfrm>
            <a:off x="179512" y="1734030"/>
            <a:ext cx="8640960" cy="1938992"/>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It describes how much energy an ionizing particle transfers to the material (transverse per unit distance). </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Or  the amount of energy a radiation deposits per unit of path length (i.e., kilo electron volts/micron - Kev/µm).</a:t>
            </a:r>
          </a:p>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It describes the action of radiation into matter.</a:t>
            </a:r>
            <a:endParaRPr lang="ar-SA" sz="2400" b="1" dirty="0">
              <a:latin typeface="Times New Roman" panose="02020603050405020304" pitchFamily="18" charset="0"/>
              <a:cs typeface="Times New Roman" panose="02020603050405020304" pitchFamily="18" charset="0"/>
            </a:endParaRPr>
          </a:p>
        </p:txBody>
      </p:sp>
      <p:sp>
        <p:nvSpPr>
          <p:cNvPr id="8" name="مستطيل 7"/>
          <p:cNvSpPr/>
          <p:nvPr/>
        </p:nvSpPr>
        <p:spPr>
          <a:xfrm>
            <a:off x="179512" y="3953836"/>
            <a:ext cx="6984776" cy="830997"/>
          </a:xfrm>
          <a:prstGeom prst="rect">
            <a:avLst/>
          </a:prstGeom>
        </p:spPr>
        <p:txBody>
          <a:bodyPr wrap="square">
            <a:spAutoFit/>
          </a:bodyPr>
          <a:lstStyle/>
          <a:p>
            <a:pPr algn="l" rtl="0"/>
            <a:r>
              <a:rPr lang="en-US" sz="2400" b="1" dirty="0">
                <a:latin typeface="Times New Roman" panose="02020603050405020304" pitchFamily="18" charset="0"/>
                <a:ea typeface="Times New Roman" panose="02020603050405020304" pitchFamily="18" charset="0"/>
                <a:cs typeface="Arial" panose="020B0604020202020204" pitchFamily="34" charset="0"/>
              </a:rPr>
              <a:t> LET is a positive quantity, depends on the </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nature of the radiation</a:t>
            </a:r>
            <a:r>
              <a:rPr lang="en-US" sz="2400" b="1" dirty="0">
                <a:latin typeface="Times New Roman" panose="02020603050405020304" pitchFamily="18" charset="0"/>
                <a:ea typeface="Times New Roman" panose="02020603050405020304" pitchFamily="18" charset="0"/>
                <a:cs typeface="Arial" panose="020B0604020202020204" pitchFamily="34" charset="0"/>
              </a:rPr>
              <a:t> as well as on the </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material traversed</a:t>
            </a:r>
            <a:r>
              <a:rPr lang="en-US" sz="2400" b="1" dirty="0">
                <a:latin typeface="Times New Roman" panose="02020603050405020304" pitchFamily="18" charset="0"/>
                <a:ea typeface="Times New Roman" panose="02020603050405020304" pitchFamily="18" charset="0"/>
                <a:cs typeface="Arial" panose="020B0604020202020204" pitchFamily="34" charset="0"/>
              </a:rPr>
              <a:t>.</a:t>
            </a:r>
            <a:endParaRPr lang="ar-SA" sz="2400" dirty="0"/>
          </a:p>
        </p:txBody>
      </p:sp>
    </p:spTree>
    <p:extLst>
      <p:ext uri="{BB962C8B-B14F-4D97-AF65-F5344CB8AC3E}">
        <p14:creationId xmlns:p14="http://schemas.microsoft.com/office/powerpoint/2010/main" val="354726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34</a:t>
            </a:fld>
            <a:endParaRPr lang="ar-SA"/>
          </a:p>
        </p:txBody>
      </p:sp>
      <p:sp>
        <p:nvSpPr>
          <p:cNvPr id="4" name="مستطيل 3"/>
          <p:cNvSpPr/>
          <p:nvPr/>
        </p:nvSpPr>
        <p:spPr>
          <a:xfrm>
            <a:off x="487040" y="188640"/>
            <a:ext cx="8477448" cy="1339662"/>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LET increases with the square of the charge on the incident particle. When ionizing radiation interacts within cells, it deposits ionizing energy in the cell .</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مستطيل 4"/>
          <p:cNvSpPr/>
          <p:nvPr/>
        </p:nvSpPr>
        <p:spPr>
          <a:xfrm>
            <a:off x="333276" y="1628800"/>
            <a:ext cx="8477448" cy="914930"/>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The higher the charge of the particle and the lower the velocity, the greater likelihood to produce ionization</a:t>
            </a:r>
            <a:r>
              <a:rPr lang="en-US" sz="2400" b="1" dirty="0">
                <a:latin typeface="Times New Roman" panose="02020603050405020304" pitchFamily="18" charset="0"/>
                <a:ea typeface="Times New Roman" panose="02020603050405020304" pitchFamily="18" charset="0"/>
                <a:cs typeface="Arial" panose="020B0604020202020204" pitchFamily="34" charset="0"/>
              </a:rPr>
              <a:t>.</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6" name="صورة 5"/>
          <p:cNvPicPr>
            <a:picLocks noChangeAspect="1"/>
          </p:cNvPicPr>
          <p:nvPr/>
        </p:nvPicPr>
        <p:blipFill>
          <a:blip r:embed="rId2"/>
          <a:stretch>
            <a:fillRect/>
          </a:stretch>
        </p:blipFill>
        <p:spPr>
          <a:xfrm>
            <a:off x="1691680" y="2644229"/>
            <a:ext cx="5184576" cy="3712121"/>
          </a:xfrm>
          <a:prstGeom prst="rect">
            <a:avLst/>
          </a:prstGeom>
        </p:spPr>
      </p:pic>
    </p:spTree>
    <p:extLst>
      <p:ext uri="{BB962C8B-B14F-4D97-AF65-F5344CB8AC3E}">
        <p14:creationId xmlns:p14="http://schemas.microsoft.com/office/powerpoint/2010/main" val="171884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35</a:t>
            </a:fld>
            <a:endParaRPr lang="ar-SA"/>
          </a:p>
        </p:txBody>
      </p:sp>
      <p:sp>
        <p:nvSpPr>
          <p:cNvPr id="4" name="مستطيل 3"/>
          <p:cNvSpPr/>
          <p:nvPr/>
        </p:nvSpPr>
        <p:spPr>
          <a:xfrm>
            <a:off x="457200" y="116632"/>
            <a:ext cx="7931224" cy="5155066"/>
          </a:xfrm>
          <a:prstGeom prst="rect">
            <a:avLst/>
          </a:prstGeom>
        </p:spPr>
        <p:txBody>
          <a:bodyPr wrap="square">
            <a:spAutoFit/>
          </a:bodyPr>
          <a:lstStyle/>
          <a:p>
            <a:pPr marL="457200"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Linear energy transfer (LET) </a:t>
            </a:r>
            <a:endPar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 measure of the rate at which energy is transferred from ionizing radiation to soft tissue</a:t>
            </a:r>
          </a:p>
          <a:p>
            <a:pPr marL="342900" indent="-342900" algn="l" rtl="0">
              <a:lnSpc>
                <a:spcPct val="115000"/>
              </a:lnSpc>
              <a:spcAft>
                <a:spcPts val="0"/>
              </a:spcAft>
              <a:buFont typeface="Arial" panose="020B0604020202020204" pitchFamily="34" charset="0"/>
              <a:buChar char="•"/>
            </a:pPr>
            <a:r>
              <a:rPr lang="ar-IQ" sz="2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Mass, charge and velocity of a particle all affect the rate at which ionization occurs and is related to range.</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(Heavy, highly charged particles (e.g., α-particle) lose energy rapidly with distance and do not penetrate deeply.</a:t>
            </a:r>
          </a:p>
          <a:p>
            <a:pPr marL="342900" indent="-342900" algn="l" rtl="0">
              <a:lnSpc>
                <a:spcPct val="115000"/>
              </a:lnSpc>
              <a:spcAft>
                <a:spcPts val="0"/>
              </a:spcAft>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In general, radiation with a long range (e.g., x-/γ-rays, high energy ß- particles) usually has a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low LET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gn="l" rtl="0">
              <a:lnSpc>
                <a:spcPct val="115000"/>
              </a:lnSpc>
              <a:spcAft>
                <a:spcPts val="0"/>
              </a:spcAft>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While large particulate radiations with short range (e.g., α-particles, neutrons, protons) have a </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high LET</a:t>
            </a: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49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ircle(in)">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ircle(in)">
                                      <p:cBhvr>
                                        <p:cTn id="12" dur="20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36</a:t>
            </a:fld>
            <a:endParaRPr lang="ar-SA"/>
          </a:p>
        </p:txBody>
      </p:sp>
      <p:sp>
        <p:nvSpPr>
          <p:cNvPr id="4" name="مستطيل 3"/>
          <p:cNvSpPr/>
          <p:nvPr/>
        </p:nvSpPr>
        <p:spPr>
          <a:xfrm>
            <a:off x="838200" y="260648"/>
            <a:ext cx="7982272" cy="3065455"/>
          </a:xfrm>
          <a:prstGeom prst="rect">
            <a:avLst/>
          </a:prstGeom>
        </p:spPr>
        <p:txBody>
          <a:bodyPr wrap="square">
            <a:spAutoFit/>
          </a:bodyPr>
          <a:lstStyle/>
          <a:p>
            <a:pPr marL="342900" lvl="0" indent="-342900" algn="l" rtl="0">
              <a:lnSpc>
                <a:spcPct val="115000"/>
              </a:lnSpc>
              <a:spcAft>
                <a:spcPts val="0"/>
              </a:spcAft>
              <a:buFont typeface="Arial" panose="020B0604020202020204" pitchFamily="34" charset="0"/>
              <a:buChar char="•"/>
              <a:tabLst>
                <a:tab pos="4572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LET is number of ionizations which radiation causes per unit distance as it traverses the tissue</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Arial" panose="020B0604020202020204" pitchFamily="34" charset="0"/>
              <a:buChar char="•"/>
              <a:tabLst>
                <a:tab pos="4572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Medical x-rays and gamma rays are low LET. LET of diagnostic x-rays is 3.0</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Arial" panose="020B0604020202020204" pitchFamily="34" charset="0"/>
              <a:buChar char="•"/>
              <a:tabLst>
                <a:tab pos="4572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Alpha particles are high LET - about 100.0</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Arial" panose="020B0604020202020204" pitchFamily="34" charset="0"/>
              <a:buChar char="•"/>
              <a:tabLst>
                <a:tab pos="4572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LET varies with type of radiation</a:t>
            </a:r>
            <a:endParaRPr lang="en-US" sz="24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rtl="0">
              <a:lnSpc>
                <a:spcPct val="115000"/>
              </a:lnSpc>
              <a:spcAft>
                <a:spcPts val="0"/>
              </a:spcAft>
              <a:buFont typeface="Arial" panose="020B0604020202020204" pitchFamily="34" charset="0"/>
              <a:buChar char="•"/>
              <a:tabLst>
                <a:tab pos="457200" algn="l"/>
              </a:tabLst>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LET is potential ionization</a:t>
            </a:r>
            <a:endParaRPr lang="en-US"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649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circle(in)">
                                      <p:cBhvr>
                                        <p:cTn id="17" dur="2000"/>
                                        <p:tgtEl>
                                          <p:spTgt spid="4">
                                            <p:txEl>
                                              <p:pRg st="3" end="3"/>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circle(in)">
                                      <p:cBhvr>
                                        <p:cTn id="20"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37</a:t>
            </a:fld>
            <a:endParaRPr lang="ar-SA"/>
          </a:p>
        </p:txBody>
      </p:sp>
      <p:sp>
        <p:nvSpPr>
          <p:cNvPr id="4" name="مستطيل 3"/>
          <p:cNvSpPr/>
          <p:nvPr/>
        </p:nvSpPr>
        <p:spPr>
          <a:xfrm>
            <a:off x="597272" y="188640"/>
            <a:ext cx="8007176" cy="4339650"/>
          </a:xfrm>
          <a:prstGeom prst="rect">
            <a:avLst/>
          </a:prstGeom>
        </p:spPr>
        <p:txBody>
          <a:bodyPr wrap="square">
            <a:spAutoFit/>
          </a:bodyPr>
          <a:lstStyle/>
          <a:p>
            <a:pPr algn="l" rtl="0">
              <a:lnSpc>
                <a:spcPct val="115000"/>
              </a:lnSpc>
              <a:spcAft>
                <a:spcPts val="0"/>
              </a:spcAft>
            </a:pPr>
            <a:r>
              <a:rPr lang="en-US" sz="2400" b="1" i="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Relative Biologic Effectiveness</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i="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RBE</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a:t>
            </a:r>
            <a:r>
              <a:rPr lang="en-US" sz="2400" b="1" dirty="0">
                <a:solidFill>
                  <a:schemeClr val="accent1"/>
                </a:solidFill>
                <a:latin typeface="Times New Roman" panose="02020603050405020304" pitchFamily="18" charset="0"/>
                <a:ea typeface="Times New Roman" panose="02020603050405020304" pitchFamily="18" charset="0"/>
                <a:cs typeface="Arial" panose="020B0604020202020204" pitchFamily="34" charset="0"/>
              </a:rPr>
              <a:t>It is the ratio of biological effectiveness of one type of ionizing radiation relative to another, given the same amount of absorbed energy.  </a:t>
            </a: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The RBE is an empirical value that varies depending on </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the particles</a:t>
            </a:r>
            <a:r>
              <a:rPr lang="en-US" sz="2400" b="1" dirty="0">
                <a:latin typeface="Times New Roman" panose="02020603050405020304" pitchFamily="18" charset="0"/>
                <a:ea typeface="Times New Roman" panose="02020603050405020304" pitchFamily="18" charset="0"/>
                <a:cs typeface="Arial" panose="020B0604020202020204" pitchFamily="34" charset="0"/>
              </a:rPr>
              <a:t>, </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energies involved, and which biological effects are deemed relevant.</a:t>
            </a:r>
            <a:r>
              <a:rPr lang="en-US" sz="2400" b="1" dirty="0">
                <a:latin typeface="Times New Roman" panose="02020603050405020304" pitchFamily="18" charset="0"/>
                <a:ea typeface="Times New Roman" panose="02020603050405020304" pitchFamily="18" charset="0"/>
                <a:cs typeface="Arial" panose="020B0604020202020204" pitchFamily="34" charset="0"/>
              </a:rPr>
              <a:t>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The higher the RBE of radiation, the more damaging is the type of radiation, per unit of energy deposited in biological tissues.</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058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ircle(in)">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ircle(in)">
                                      <p:cBhvr>
                                        <p:cTn id="1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38</a:t>
            </a:fld>
            <a:endParaRPr lang="ar-SA"/>
          </a:p>
        </p:txBody>
      </p:sp>
      <p:sp>
        <p:nvSpPr>
          <p:cNvPr id="4" name="مستطيل 3"/>
          <p:cNvSpPr/>
          <p:nvPr/>
        </p:nvSpPr>
        <p:spPr>
          <a:xfrm>
            <a:off x="683568" y="188640"/>
            <a:ext cx="8460432" cy="3490186"/>
          </a:xfrm>
          <a:prstGeom prst="rect">
            <a:avLst/>
          </a:prstGeom>
        </p:spPr>
        <p:txBody>
          <a:bodyPr wrap="square">
            <a:spAutoFit/>
          </a:bodyPr>
          <a:lstStyle/>
          <a:p>
            <a:pPr marL="342900" indent="-342900" algn="l" rtl="0">
              <a:lnSpc>
                <a:spcPct val="115000"/>
              </a:lnSpc>
              <a:spcAft>
                <a:spcPts val="0"/>
              </a:spcAft>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Different types of radiation have different biological effectiveness because they transfer their energy to the tissue in different ways</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rtl="0">
              <a:lnSpc>
                <a:spcPct val="115000"/>
              </a:lnSpc>
              <a:spcAft>
                <a:spcPts val="0"/>
              </a:spcAft>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In tissue, the biologic effect of a radiation depends upon the amount of energy transferred to the tissue volume or critical target (i.e., the amount of ionization) and is therefore a function of  LET.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rtl="0">
              <a:lnSpc>
                <a:spcPct val="115000"/>
              </a:lnSpc>
              <a:spcAft>
                <a:spcPts val="0"/>
              </a:spcAft>
              <a:buFont typeface="Arial" panose="020B0604020202020204" pitchFamily="34" charset="0"/>
              <a:buChar char="•"/>
            </a:pPr>
            <a:r>
              <a:rPr lang="en-US" sz="2400" b="1" dirty="0">
                <a:latin typeface="Times New Roman" panose="02020603050405020304" pitchFamily="18" charset="0"/>
                <a:ea typeface="Times New Roman" panose="02020603050405020304" pitchFamily="18" charset="0"/>
                <a:cs typeface="Times New Roman" panose="02020603050405020304" pitchFamily="18" charset="0"/>
              </a:rPr>
              <a:t> Higher LET , higher ability to produced damage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مستطيل 4"/>
          <p:cNvSpPr/>
          <p:nvPr/>
        </p:nvSpPr>
        <p:spPr>
          <a:xfrm>
            <a:off x="683568" y="3861048"/>
            <a:ext cx="7982396" cy="1569660"/>
          </a:xfrm>
          <a:prstGeom prst="rect">
            <a:avLst/>
          </a:prstGeom>
        </p:spPr>
        <p:txBody>
          <a:bodyPr wrap="square">
            <a:spAutoFit/>
          </a:bodyPr>
          <a:lstStyle/>
          <a:p>
            <a:pPr marL="342900" indent="-342900" algn="l" rtl="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In radiation biology research, many different types and energies of radiation are used and it become difficult to compare the results of the experiments based solely on LET </a:t>
            </a:r>
            <a:endParaRPr lang="ar-SA"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15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circle(in)">
                                      <p:cBhvr>
                                        <p:cTn id="7" dur="20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39</a:t>
            </a:fld>
            <a:endParaRPr lang="ar-SA"/>
          </a:p>
        </p:txBody>
      </p:sp>
      <mc:AlternateContent xmlns:mc="http://schemas.openxmlformats.org/markup-compatibility/2006" xmlns:a14="http://schemas.microsoft.com/office/drawing/2010/main">
        <mc:Choice Requires="a14">
          <p:sp>
            <p:nvSpPr>
              <p:cNvPr id="4" name="مستطيل 3"/>
              <p:cNvSpPr/>
              <p:nvPr/>
            </p:nvSpPr>
            <p:spPr>
              <a:xfrm>
                <a:off x="465460" y="188640"/>
                <a:ext cx="7850956" cy="1791260"/>
              </a:xfrm>
              <a:prstGeom prst="rect">
                <a:avLst/>
              </a:prstGeom>
            </p:spPr>
            <p:txBody>
              <a:bodyPr wrap="square">
                <a:spAutoFit/>
              </a:bodyPr>
              <a:lstStyle/>
              <a:p>
                <a:pPr algn="l" rtl="0">
                  <a:lnSpc>
                    <a:spcPct val="115000"/>
                  </a:lnSpc>
                  <a:spcAft>
                    <a:spcPts val="0"/>
                  </a:spcAft>
                </a:pPr>
                <a14:m>
                  <m:oMath xmlns:m="http://schemas.openxmlformats.org/officeDocument/2006/math">
                    <m:r>
                      <a:rPr lang="en-US" sz="24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400" b="1" dirty="0">
                    <a:latin typeface="Times New Roman" panose="02020603050405020304" pitchFamily="18" charset="0"/>
                    <a:ea typeface="Times New Roman" panose="02020603050405020304" pitchFamily="18" charset="0"/>
                    <a:cs typeface="Arial" panose="020B0604020202020204" pitchFamily="34" charset="0"/>
                  </a:rPr>
                  <a:t>The  </a:t>
                </a:r>
                <a:r>
                  <a:rPr lang="en-US" sz="2400" b="1" i="1" dirty="0">
                    <a:latin typeface="Times New Roman" panose="02020603050405020304" pitchFamily="18" charset="0"/>
                    <a:ea typeface="Times New Roman" panose="02020603050405020304" pitchFamily="18" charset="0"/>
                    <a:cs typeface="Arial" panose="020B0604020202020204" pitchFamily="34" charset="0"/>
                  </a:rPr>
                  <a:t>relative biologic effectiveness </a:t>
                </a:r>
                <a:r>
                  <a:rPr lang="en-US" sz="2400" b="1" dirty="0">
                    <a:latin typeface="Times New Roman" panose="02020603050405020304" pitchFamily="18" charset="0"/>
                    <a:ea typeface="Times New Roman" panose="02020603050405020304" pitchFamily="18" charset="0"/>
                    <a:cs typeface="Arial" panose="020B0604020202020204" pitchFamily="34" charset="0"/>
                  </a:rPr>
                  <a:t>, </a:t>
                </a:r>
                <a:r>
                  <a:rPr lang="en-US" sz="2400" b="1" i="1" dirty="0">
                    <a:latin typeface="Times New Roman" panose="02020603050405020304" pitchFamily="18" charset="0"/>
                    <a:ea typeface="Times New Roman" panose="02020603050405020304" pitchFamily="18" charset="0"/>
                    <a:cs typeface="Arial" panose="020B0604020202020204" pitchFamily="34" charset="0"/>
                  </a:rPr>
                  <a:t>RBE</a:t>
                </a:r>
                <a:r>
                  <a:rPr lang="en-US" sz="2400" b="1" dirty="0">
                    <a:latin typeface="Times New Roman" panose="02020603050405020304" pitchFamily="18" charset="0"/>
                    <a:ea typeface="Times New Roman" panose="02020603050405020304" pitchFamily="18" charset="0"/>
                    <a:cs typeface="Arial" panose="020B0604020202020204" pitchFamily="34" charset="0"/>
                  </a:rPr>
                  <a:t>, was developed</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In using RBE ,it has become customary to use  either 250 </a:t>
                </a:r>
                <a:r>
                  <a:rPr lang="en-US" sz="2400" b="1" dirty="0" err="1">
                    <a:latin typeface="Times New Roman" panose="02020603050405020304" pitchFamily="18" charset="0"/>
                    <a:ea typeface="Times New Roman" panose="02020603050405020304" pitchFamily="18" charset="0"/>
                    <a:cs typeface="Arial" panose="020B0604020202020204" pitchFamily="34" charset="0"/>
                  </a:rPr>
                  <a:t>keV</a:t>
                </a:r>
                <a:r>
                  <a:rPr lang="en-US" sz="2400" b="1" dirty="0">
                    <a:latin typeface="Times New Roman" panose="02020603050405020304" pitchFamily="18" charset="0"/>
                    <a:ea typeface="Times New Roman" panose="02020603050405020304" pitchFamily="18" charset="0"/>
                    <a:cs typeface="Arial" panose="020B0604020202020204" pitchFamily="34" charset="0"/>
                  </a:rPr>
                  <a:t> x-rays or 1.17/1.33 MeV </a:t>
                </a:r>
                <a:r>
                  <a:rPr lang="en-US" sz="2400" b="1" baseline="30000" dirty="0">
                    <a:latin typeface="Times New Roman" panose="02020603050405020304" pitchFamily="18" charset="0"/>
                    <a:ea typeface="Times New Roman" panose="02020603050405020304" pitchFamily="18" charset="0"/>
                    <a:cs typeface="Arial" panose="020B0604020202020204" pitchFamily="34" charset="0"/>
                  </a:rPr>
                  <a:t>60</a:t>
                </a:r>
                <a:r>
                  <a:rPr lang="en-US" sz="2400" b="1" dirty="0">
                    <a:latin typeface="Times New Roman" panose="02020603050405020304" pitchFamily="18" charset="0"/>
                    <a:ea typeface="Times New Roman" panose="02020603050405020304" pitchFamily="18" charset="0"/>
                    <a:cs typeface="Arial" panose="020B0604020202020204" pitchFamily="34" charset="0"/>
                  </a:rPr>
                  <a:t>Co gamma rays. as the  standard reference radiation . The formula definition is : </a:t>
                </a:r>
                <a:endParaRPr lang="en-US" sz="2400" dirty="0">
                  <a:effectLst/>
                  <a:latin typeface="Calibri" panose="020F0502020204030204" pitchFamily="34" charset="0"/>
                  <a:ea typeface="Times New Roman" panose="02020603050405020304" pitchFamily="18" charset="0"/>
                  <a:cs typeface="Arial" panose="020B0604020202020204" pitchFamily="34" charset="0"/>
                </a:endParaRPr>
              </a:p>
            </p:txBody>
          </p:sp>
        </mc:Choice>
        <mc:Fallback xmlns="">
          <p:sp>
            <p:nvSpPr>
              <p:cNvPr id="4" name="مستطيل 3"/>
              <p:cNvSpPr>
                <a:spLocks noRot="1" noChangeAspect="1" noMove="1" noResize="1" noEditPoints="1" noAdjustHandles="1" noChangeArrowheads="1" noChangeShapeType="1" noTextEdit="1"/>
              </p:cNvSpPr>
              <p:nvPr/>
            </p:nvSpPr>
            <p:spPr>
              <a:xfrm>
                <a:off x="465460" y="188640"/>
                <a:ext cx="7850956" cy="1791260"/>
              </a:xfrm>
              <a:prstGeom prst="rect">
                <a:avLst/>
              </a:prstGeom>
              <a:blipFill rotWithShape="0">
                <a:blip r:embed="rId2"/>
                <a:stretch>
                  <a:fillRect l="-1165" t="-1361" r="-776" b="-5102"/>
                </a:stretch>
              </a:blipFill>
            </p:spPr>
            <p:txBody>
              <a:bodyPr/>
              <a:lstStyle/>
              <a:p>
                <a:r>
                  <a:rPr lang="ar-SA">
                    <a:noFill/>
                  </a:rPr>
                  <a:t> </a:t>
                </a:r>
              </a:p>
            </p:txBody>
          </p:sp>
        </mc:Fallback>
      </mc:AlternateContent>
      <mc:AlternateContent xmlns:mc="http://schemas.openxmlformats.org/markup-compatibility/2006">
        <mc:Choice xmlns:a14="http://schemas.microsoft.com/office/drawing/2010/main" Requires="a14">
          <p:sp>
            <p:nvSpPr>
              <p:cNvPr id="5" name="مستطيل 4"/>
              <p:cNvSpPr/>
              <p:nvPr/>
            </p:nvSpPr>
            <p:spPr>
              <a:xfrm>
                <a:off x="899592" y="1993308"/>
                <a:ext cx="7632848" cy="767198"/>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RBE =        </a:t>
                </a:r>
                <a14:m>
                  <m:oMath xmlns:m="http://schemas.openxmlformats.org/officeDocument/2006/math">
                    <m:f>
                      <m:fPr>
                        <m:ctrlP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𝑫𝒐𝒔𝒆</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𝒐𝒇</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𝒔𝒕𝒂𝒏𝒅𝒂𝒓𝒅</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𝒓𝒂𝒅𝒊𝒂𝒕𝒊𝒐𝒏</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num>
                      <m:den>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𝑫𝒐𝒔𝒆</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𝒐𝒇</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𝒕𝒆𝒔𝒕</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𝒓𝒂𝒅𝒊𝒂𝒕𝒊𝒐𝒏</m:t>
                        </m:r>
                      </m:den>
                    </m:f>
                  </m:oMath>
                </a14:m>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ar-IQ"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For</a:t>
                </a:r>
                <a:r>
                  <a:rPr lang="ar-IQ"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 given effect </a:t>
                </a: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5" name="مستطيل 4"/>
              <p:cNvSpPr>
                <a:spLocks noRot="1" noChangeAspect="1" noMove="1" noResize="1" noEditPoints="1" noAdjustHandles="1" noChangeArrowheads="1" noChangeShapeType="1" noTextEdit="1"/>
              </p:cNvSpPr>
              <p:nvPr/>
            </p:nvSpPr>
            <p:spPr>
              <a:xfrm>
                <a:off x="899592" y="1993308"/>
                <a:ext cx="7632848" cy="767198"/>
              </a:xfrm>
              <a:prstGeom prst="rect">
                <a:avLst/>
              </a:prstGeom>
              <a:blipFill>
                <a:blip r:embed="rId3"/>
                <a:stretch>
                  <a:fillRect l="-1278" r="-1997" b="-794"/>
                </a:stretch>
              </a:blipFill>
            </p:spPr>
            <p:txBody>
              <a:bodyPr/>
              <a:lstStyle/>
              <a:p>
                <a:r>
                  <a:rPr lang="ar-IQ">
                    <a:noFill/>
                  </a:rPr>
                  <a:t> </a:t>
                </a:r>
              </a:p>
            </p:txBody>
          </p:sp>
        </mc:Fallback>
      </mc:AlternateContent>
      <p:sp>
        <p:nvSpPr>
          <p:cNvPr id="6" name="مستطيل 5"/>
          <p:cNvSpPr/>
          <p:nvPr/>
        </p:nvSpPr>
        <p:spPr>
          <a:xfrm>
            <a:off x="251520" y="3284984"/>
            <a:ext cx="8280920" cy="1200329"/>
          </a:xfrm>
          <a:prstGeom prst="rect">
            <a:avLst/>
          </a:prstGeom>
        </p:spPr>
        <p:txBody>
          <a:bodyPr wrap="square">
            <a:spAutoFit/>
          </a:bodyPr>
          <a:lstStyle/>
          <a:p>
            <a:pPr algn="l" rtl="0"/>
            <a:r>
              <a:rPr lang="en-US" sz="2400" b="1" dirty="0">
                <a:solidFill>
                  <a:srgbClr val="0070C0"/>
                </a:solidFill>
                <a:latin typeface="Times New Roman" panose="02020603050405020304" pitchFamily="18" charset="0"/>
                <a:cs typeface="Times New Roman" panose="02020603050405020304" pitchFamily="18" charset="0"/>
              </a:rPr>
              <a:t>For example, </a:t>
            </a:r>
            <a:r>
              <a:rPr lang="en-US" sz="2400" b="1" dirty="0">
                <a:latin typeface="Times New Roman" panose="02020603050405020304" pitchFamily="18" charset="0"/>
                <a:cs typeface="Times New Roman" panose="02020603050405020304" pitchFamily="18" charset="0"/>
              </a:rPr>
              <a:t>if 10 </a:t>
            </a:r>
            <a:r>
              <a:rPr lang="en-US" sz="2400" b="1" dirty="0" err="1">
                <a:latin typeface="Times New Roman" panose="02020603050405020304" pitchFamily="18" charset="0"/>
                <a:cs typeface="Times New Roman" panose="02020603050405020304" pitchFamily="18" charset="0"/>
              </a:rPr>
              <a:t>Gy</a:t>
            </a:r>
            <a:r>
              <a:rPr lang="en-US" sz="2400" b="1" dirty="0">
                <a:latin typeface="Times New Roman" panose="02020603050405020304" pitchFamily="18" charset="0"/>
                <a:cs typeface="Times New Roman" panose="02020603050405020304" pitchFamily="18" charset="0"/>
              </a:rPr>
              <a:t> of  60Co gamma rays kills 50  % of the mice in a group, and 1 </a:t>
            </a:r>
            <a:r>
              <a:rPr lang="en-US" sz="2400" b="1" dirty="0" err="1">
                <a:latin typeface="Times New Roman" panose="02020603050405020304" pitchFamily="18" charset="0"/>
                <a:cs typeface="Times New Roman" panose="02020603050405020304" pitchFamily="18" charset="0"/>
              </a:rPr>
              <a:t>Gy</a:t>
            </a:r>
            <a:r>
              <a:rPr lang="en-US" sz="2400" b="1" dirty="0">
                <a:latin typeface="Times New Roman" panose="02020603050405020304" pitchFamily="18" charset="0"/>
                <a:cs typeface="Times New Roman" panose="02020603050405020304" pitchFamily="18" charset="0"/>
              </a:rPr>
              <a:t> of heavy ion radiotherapy kills the other group, the RBE would be:</a:t>
            </a:r>
          </a:p>
        </p:txBody>
      </p:sp>
      <mc:AlternateContent xmlns:mc="http://schemas.openxmlformats.org/markup-compatibility/2006" xmlns:a14="http://schemas.microsoft.com/office/drawing/2010/main">
        <mc:Choice Requires="a14">
          <p:sp>
            <p:nvSpPr>
              <p:cNvPr id="7" name="مستطيل 6"/>
              <p:cNvSpPr/>
              <p:nvPr/>
            </p:nvSpPr>
            <p:spPr>
              <a:xfrm>
                <a:off x="465460" y="4653136"/>
                <a:ext cx="7632848" cy="767198"/>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RBE =        </a:t>
                </a:r>
                <a14:m>
                  <m:oMath xmlns:m="http://schemas.openxmlformats.org/officeDocument/2006/math">
                    <m:f>
                      <m:fPr>
                        <m:ctrlP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𝑫𝒐𝒔𝒆</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𝒐𝒇</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𝒔𝒕𝒂𝒏𝒅𝒂𝒓𝒅</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𝒓𝒂𝒅𝒊𝒂𝒕𝒊𝒐𝒏</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num>
                      <m:den>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𝑫𝒐𝒔𝒆</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𝒐𝒇</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𝒕𝒆𝒔𝒕</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24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𝒓𝒂𝒅𝒊𝒂𝒕𝒊𝒐𝒏</m:t>
                        </m:r>
                      </m:den>
                    </m:f>
                  </m:oMath>
                </a14:m>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ar-IQ" sz="24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10/1 =10 </a:t>
                </a:r>
                <a:endPar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7" name="مستطيل 6"/>
              <p:cNvSpPr>
                <a:spLocks noRot="1" noChangeAspect="1" noMove="1" noResize="1" noEditPoints="1" noAdjustHandles="1" noChangeArrowheads="1" noChangeShapeType="1" noTextEdit="1"/>
              </p:cNvSpPr>
              <p:nvPr/>
            </p:nvSpPr>
            <p:spPr>
              <a:xfrm>
                <a:off x="465460" y="4653136"/>
                <a:ext cx="7632848" cy="767198"/>
              </a:xfrm>
              <a:prstGeom prst="rect">
                <a:avLst/>
              </a:prstGeom>
              <a:blipFill rotWithShape="0">
                <a:blip r:embed="rId4"/>
                <a:stretch>
                  <a:fillRect l="-1198" b="-794"/>
                </a:stretch>
              </a:blipFill>
            </p:spPr>
            <p:txBody>
              <a:bodyPr/>
              <a:lstStyle/>
              <a:p>
                <a:r>
                  <a:rPr lang="ar-SA">
                    <a:noFill/>
                  </a:rPr>
                  <a:t> </a:t>
                </a:r>
              </a:p>
            </p:txBody>
          </p:sp>
        </mc:Fallback>
      </mc:AlternateContent>
    </p:spTree>
    <p:extLst>
      <p:ext uri="{BB962C8B-B14F-4D97-AF65-F5344CB8AC3E}">
        <p14:creationId xmlns:p14="http://schemas.microsoft.com/office/powerpoint/2010/main" val="372729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516" y="404664"/>
            <a:ext cx="8712968" cy="1200329"/>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Stability of nucleus</a:t>
            </a:r>
          </a:p>
          <a:p>
            <a:pPr algn="l" rtl="0"/>
            <a:r>
              <a:rPr lang="en-US" sz="2400" b="1" dirty="0">
                <a:latin typeface="Times New Roman" panose="02020603050405020304" pitchFamily="18" charset="0"/>
                <a:cs typeface="Times New Roman" panose="02020603050405020304" pitchFamily="18" charset="0"/>
              </a:rPr>
              <a:t>The primary factor in determining an atom's stability is </a:t>
            </a:r>
            <a:r>
              <a:rPr lang="en-US" sz="2400" b="1" dirty="0">
                <a:solidFill>
                  <a:srgbClr val="FF0000"/>
                </a:solidFill>
                <a:latin typeface="Times New Roman" panose="02020603050405020304" pitchFamily="18" charset="0"/>
                <a:cs typeface="Times New Roman" panose="02020603050405020304" pitchFamily="18" charset="0"/>
              </a:rPr>
              <a:t>neutron to proton ratio </a:t>
            </a:r>
          </a:p>
        </p:txBody>
      </p:sp>
      <p:sp>
        <p:nvSpPr>
          <p:cNvPr id="4" name="عنصر نائب للتذييل 3"/>
          <p:cNvSpPr>
            <a:spLocks noGrp="1"/>
          </p:cNvSpPr>
          <p:nvPr>
            <p:ph type="ftr" sz="quarter" idx="11"/>
          </p:nvPr>
        </p:nvSpPr>
        <p:spPr/>
        <p:txBody>
          <a:bodyPr/>
          <a:lstStyle/>
          <a:p>
            <a:r>
              <a:rPr lang="en-US"/>
              <a:t>University of Basrah-College of Medicine-Physiology Department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4</a:t>
            </a:fld>
            <a:endParaRPr lang="ar-SA"/>
          </a:p>
        </p:txBody>
      </p:sp>
      <p:pic>
        <p:nvPicPr>
          <p:cNvPr id="6" name="Picture 10" descr="http://www.chemistrytutorials.org/images/stories/nuclear_chemistry/stability.png"/>
          <p:cNvPicPr>
            <a:picLocks noChangeAspect="1" noChangeArrowheads="1"/>
          </p:cNvPicPr>
          <p:nvPr/>
        </p:nvPicPr>
        <p:blipFill>
          <a:blip r:embed="rId2"/>
          <a:srcRect/>
          <a:stretch>
            <a:fillRect/>
          </a:stretch>
        </p:blipFill>
        <p:spPr bwMode="auto">
          <a:xfrm>
            <a:off x="2267744" y="1412776"/>
            <a:ext cx="5214974" cy="3872448"/>
          </a:xfrm>
          <a:prstGeom prst="rect">
            <a:avLst/>
          </a:prstGeom>
          <a:noFill/>
        </p:spPr>
      </p:pic>
      <p:sp>
        <p:nvSpPr>
          <p:cNvPr id="7" name="مستطيل 6"/>
          <p:cNvSpPr/>
          <p:nvPr/>
        </p:nvSpPr>
        <p:spPr>
          <a:xfrm>
            <a:off x="838200" y="5446727"/>
            <a:ext cx="7118176" cy="830997"/>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Stable nuclei with atomic numbers up to about 20 have an n/p ratio of about 1/1.</a:t>
            </a:r>
          </a:p>
        </p:txBody>
      </p:sp>
    </p:spTree>
    <p:extLst>
      <p:ext uri="{BB962C8B-B14F-4D97-AF65-F5344CB8AC3E}">
        <p14:creationId xmlns:p14="http://schemas.microsoft.com/office/powerpoint/2010/main" val="374237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40</a:t>
            </a:fld>
            <a:endParaRPr lang="ar-SA"/>
          </a:p>
        </p:txBody>
      </p:sp>
      <p:sp>
        <p:nvSpPr>
          <p:cNvPr id="4" name="مستطيل 3"/>
          <p:cNvSpPr/>
          <p:nvPr/>
        </p:nvSpPr>
        <p:spPr>
          <a:xfrm>
            <a:off x="539552" y="332656"/>
            <a:ext cx="7992888" cy="941796"/>
          </a:xfrm>
          <a:prstGeom prst="rect">
            <a:avLst/>
          </a:prstGeom>
        </p:spPr>
        <p:txBody>
          <a:bodyPr wrap="square">
            <a:spAutoFit/>
          </a:bodyPr>
          <a:lstStyle/>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RBE is initially proportional to LET and, as the LET for ionizing radiation increases, so does the RBE.</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pic>
        <p:nvPicPr>
          <p:cNvPr id="5" name="صورة 4"/>
          <p:cNvPicPr>
            <a:picLocks noChangeAspect="1"/>
          </p:cNvPicPr>
          <p:nvPr/>
        </p:nvPicPr>
        <p:blipFill>
          <a:blip r:embed="rId2"/>
          <a:stretch>
            <a:fillRect/>
          </a:stretch>
        </p:blipFill>
        <p:spPr>
          <a:xfrm>
            <a:off x="1828562" y="1412777"/>
            <a:ext cx="5486876" cy="3381846"/>
          </a:xfrm>
          <a:prstGeom prst="rect">
            <a:avLst/>
          </a:prstGeom>
        </p:spPr>
      </p:pic>
      <mc:AlternateContent xmlns:mc="http://schemas.openxmlformats.org/markup-compatibility/2006" xmlns:a14="http://schemas.microsoft.com/office/drawing/2010/main">
        <mc:Choice Requires="a14">
          <p:sp>
            <p:nvSpPr>
              <p:cNvPr id="6" name="مستطيل 5"/>
              <p:cNvSpPr/>
              <p:nvPr/>
            </p:nvSpPr>
            <p:spPr>
              <a:xfrm>
                <a:off x="539552" y="4979401"/>
                <a:ext cx="7416824" cy="1247586"/>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For low LET radiation,          RBE  </a:t>
                </a:r>
                <a14:m>
                  <m:oMath xmlns:m="http://schemas.openxmlformats.org/officeDocument/2006/math">
                    <m:r>
                      <a:rPr lang="el-GR" sz="2400" b="1"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b="1" dirty="0">
                    <a:latin typeface="Times New Roman" panose="02020603050405020304" pitchFamily="18" charset="0"/>
                    <a:cs typeface="Times New Roman" panose="02020603050405020304" pitchFamily="18" charset="0"/>
                  </a:rPr>
                  <a:t> LET, </a:t>
                </a:r>
              </a:p>
              <a:p>
                <a:pPr algn="l" rtl="0"/>
                <a:r>
                  <a:rPr lang="en-US" sz="2400" b="1" dirty="0">
                    <a:latin typeface="Times New Roman" panose="02020603050405020304" pitchFamily="18" charset="0"/>
                    <a:cs typeface="Times New Roman" panose="02020603050405020304" pitchFamily="18" charset="0"/>
                  </a:rPr>
                  <a:t>for higher LET the RBE increases to a maximum, the subsequent drop is caused by the overkill effect.</a:t>
                </a:r>
                <a:endParaRPr lang="ar-SA" sz="2400" b="1" dirty="0">
                  <a:latin typeface="Times New Roman" panose="02020603050405020304" pitchFamily="18" charset="0"/>
                  <a:cs typeface="Times New Roman" panose="02020603050405020304" pitchFamily="18" charset="0"/>
                </a:endParaRPr>
              </a:p>
            </p:txBody>
          </p:sp>
        </mc:Choice>
        <mc:Fallback xmlns="">
          <p:sp>
            <p:nvSpPr>
              <p:cNvPr id="6" name="مستطيل 5"/>
              <p:cNvSpPr>
                <a:spLocks noRot="1" noChangeAspect="1" noMove="1" noResize="1" noEditPoints="1" noAdjustHandles="1" noChangeArrowheads="1" noChangeShapeType="1" noTextEdit="1"/>
              </p:cNvSpPr>
              <p:nvPr/>
            </p:nvSpPr>
            <p:spPr>
              <a:xfrm>
                <a:off x="539552" y="4979401"/>
                <a:ext cx="7416824" cy="1247586"/>
              </a:xfrm>
              <a:prstGeom prst="rect">
                <a:avLst/>
              </a:prstGeom>
              <a:blipFill rotWithShape="0">
                <a:blip r:embed="rId3"/>
                <a:stretch>
                  <a:fillRect l="-1316" t="-3922" b="-6863"/>
                </a:stretch>
              </a:blipFill>
            </p:spPr>
            <p:txBody>
              <a:bodyPr/>
              <a:lstStyle/>
              <a:p>
                <a:r>
                  <a:rPr lang="ar-SA">
                    <a:noFill/>
                  </a:rPr>
                  <a:t> </a:t>
                </a:r>
              </a:p>
            </p:txBody>
          </p:sp>
        </mc:Fallback>
      </mc:AlternateContent>
      <p:cxnSp>
        <p:nvCxnSpPr>
          <p:cNvPr id="8" name="رابط كسهم مستقيم 7"/>
          <p:cNvCxnSpPr/>
          <p:nvPr/>
        </p:nvCxnSpPr>
        <p:spPr>
          <a:xfrm>
            <a:off x="3707904" y="5229200"/>
            <a:ext cx="648072" cy="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882172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41</a:t>
            </a:fld>
            <a:endParaRPr lang="ar-SA"/>
          </a:p>
        </p:txBody>
      </p:sp>
      <p:sp>
        <p:nvSpPr>
          <p:cNvPr id="4" name="مستطيل 3"/>
          <p:cNvSpPr/>
          <p:nvPr/>
        </p:nvSpPr>
        <p:spPr>
          <a:xfrm>
            <a:off x="251520" y="116632"/>
            <a:ext cx="8640960" cy="6038576"/>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Quality Factor (QF) (weighting factors)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Different types of radiation do different amounts of biological damage,</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   </a:t>
            </a: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Quality factor</a:t>
            </a:r>
            <a:r>
              <a:rPr lang="en-US" sz="2400" b="1" dirty="0">
                <a:latin typeface="Times New Roman" panose="02020603050405020304" pitchFamily="18" charset="0"/>
                <a:ea typeface="Times New Roman" panose="02020603050405020304" pitchFamily="18" charset="0"/>
                <a:cs typeface="Arial" panose="020B0604020202020204" pitchFamily="34" charset="0"/>
              </a:rPr>
              <a:t> of the radiation a factor express the effectiveness of the absorbed dose;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for ease of calculation, the QF of most of the radiation  are:</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latin typeface="Times New Roman" panose="02020603050405020304" pitchFamily="18" charset="0"/>
                <a:ea typeface="Times New Roman" panose="02020603050405020304" pitchFamily="18" charset="0"/>
                <a:cs typeface="Arial" panose="020B0604020202020204" pitchFamily="34" charset="0"/>
              </a:rPr>
              <a:t>Gamma Rays =1,      Alpha Particles =20</a:t>
            </a:r>
            <a:br>
              <a:rPr lang="en-US" sz="2400" b="1" dirty="0">
                <a:latin typeface="Times New Roman" panose="02020603050405020304" pitchFamily="18" charset="0"/>
                <a:ea typeface="Times New Roman" panose="02020603050405020304" pitchFamily="18" charset="0"/>
                <a:cs typeface="Arial" panose="020B0604020202020204" pitchFamily="34" charset="0"/>
              </a:rPr>
            </a:br>
            <a:r>
              <a:rPr lang="en-US" sz="2400" b="1" dirty="0">
                <a:latin typeface="Times New Roman" panose="02020603050405020304" pitchFamily="18" charset="0"/>
                <a:ea typeface="Times New Roman" panose="02020603050405020304" pitchFamily="18" charset="0"/>
                <a:cs typeface="Arial" panose="020B0604020202020204" pitchFamily="34" charset="0"/>
              </a:rPr>
              <a:t>X-rays =1,                Thermal Neutron =3</a:t>
            </a:r>
            <a:br>
              <a:rPr lang="en-US" sz="2400" b="1" dirty="0">
                <a:latin typeface="Times New Roman" panose="02020603050405020304" pitchFamily="18" charset="0"/>
                <a:ea typeface="Times New Roman" panose="02020603050405020304" pitchFamily="18" charset="0"/>
                <a:cs typeface="Arial" panose="020B0604020202020204" pitchFamily="34" charset="0"/>
              </a:rPr>
            </a:br>
            <a:r>
              <a:rPr lang="en-US" sz="2400" b="1" dirty="0">
                <a:latin typeface="Times New Roman" panose="02020603050405020304" pitchFamily="18" charset="0"/>
                <a:ea typeface="Times New Roman" panose="02020603050405020304" pitchFamily="18" charset="0"/>
                <a:cs typeface="Arial" panose="020B0604020202020204" pitchFamily="34" charset="0"/>
              </a:rPr>
              <a:t>β- Particles =1,         Fast Neutron =10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0" indent="-342900" algn="l" rtl="0">
              <a:lnSpc>
                <a:spcPct val="115000"/>
              </a:lnSpc>
              <a:spcAft>
                <a:spcPts val="0"/>
              </a:spcAft>
              <a:buFont typeface="Wingdings" panose="05000000000000000000" pitchFamily="2" charset="2"/>
              <a:buChar char=""/>
              <a:tabLst>
                <a:tab pos="457200" algn="l"/>
              </a:tabLst>
            </a:pPr>
            <a:r>
              <a:rPr lang="en-US" sz="2400" b="1" dirty="0">
                <a:latin typeface="Times New Roman" panose="02020603050405020304" pitchFamily="18" charset="0"/>
                <a:ea typeface="Times New Roman" panose="02020603050405020304" pitchFamily="18" charset="0"/>
                <a:cs typeface="Arial" panose="020B0604020202020204" pitchFamily="34" charset="0"/>
              </a:rPr>
              <a:t>The Quality Factor is used to modify the Absorbed Dose in Gray (</a:t>
            </a:r>
            <a:r>
              <a:rPr lang="en-US" sz="2400" b="1" dirty="0" err="1">
                <a:latin typeface="Times New Roman" panose="02020603050405020304" pitchFamily="18" charset="0"/>
                <a:ea typeface="Times New Roman" panose="02020603050405020304" pitchFamily="18" charset="0"/>
                <a:cs typeface="Arial" panose="020B0604020202020204" pitchFamily="34" charset="0"/>
              </a:rPr>
              <a:t>Gy</a:t>
            </a:r>
            <a:r>
              <a:rPr lang="en-US" sz="2400" b="1" dirty="0">
                <a:latin typeface="Times New Roman" panose="02020603050405020304" pitchFamily="18" charset="0"/>
                <a:ea typeface="Times New Roman" panose="02020603050405020304" pitchFamily="18" charset="0"/>
                <a:cs typeface="Arial" panose="020B0604020202020204" pitchFamily="34" charset="0"/>
              </a:rPr>
              <a:t>) by multiplying to obtain a quantity called the Equivalent Dose </a:t>
            </a:r>
            <a:r>
              <a:rPr lang="en-US" sz="2400" b="1" dirty="0">
                <a:solidFill>
                  <a:srgbClr val="222222"/>
                </a:solidFill>
                <a:latin typeface="Times New Roman" panose="02020603050405020304" pitchFamily="18" charset="0"/>
                <a:ea typeface="Times New Roman" panose="02020603050405020304" pitchFamily="18" charset="0"/>
                <a:cs typeface="Arial" panose="020B0604020202020204" pitchFamily="34" charset="0"/>
              </a:rPr>
              <a:t> </a:t>
            </a: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457200" algn="l" rtl="0">
              <a:lnSpc>
                <a:spcPct val="115000"/>
              </a:lnSpc>
              <a:spcAft>
                <a:spcPts val="0"/>
              </a:spcAft>
            </a:pPr>
            <a:r>
              <a:rPr lang="en-US" sz="24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Equivalent Dose = Quality Factor(RBE)* Absorbed Dose</a:t>
            </a:r>
            <a:endParaRPr lang="en-US" sz="2400" dirty="0">
              <a:solidFill>
                <a:srgbClr val="C00000"/>
              </a:solidFill>
              <a:latin typeface="Calibri" panose="020F0502020204030204" pitchFamily="34" charset="0"/>
              <a:ea typeface="Times New Roman" panose="02020603050405020304" pitchFamily="18" charset="0"/>
              <a:cs typeface="Arial" panose="020B0604020202020204" pitchFamily="34" charset="0"/>
            </a:endParaRPr>
          </a:p>
          <a:p>
            <a:pPr algn="l" rtl="0">
              <a:lnSpc>
                <a:spcPct val="115000"/>
              </a:lnSpc>
              <a:spcAft>
                <a:spcPts val="0"/>
              </a:spcAft>
            </a:pPr>
            <a:r>
              <a:rPr lang="en-US" sz="24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                                    </a:t>
            </a:r>
            <a:r>
              <a:rPr lang="en-US" sz="2400" b="1" dirty="0" err="1">
                <a:solidFill>
                  <a:srgbClr val="C00000"/>
                </a:solidFill>
                <a:latin typeface="Times New Roman" panose="02020603050405020304" pitchFamily="18" charset="0"/>
                <a:ea typeface="Times New Roman" panose="02020603050405020304" pitchFamily="18" charset="0"/>
                <a:cs typeface="Arial" panose="020B0604020202020204" pitchFamily="34" charset="0"/>
              </a:rPr>
              <a:t>D</a:t>
            </a:r>
            <a:r>
              <a:rPr lang="en-US" sz="2400" b="1" baseline="-25000" dirty="0" err="1">
                <a:solidFill>
                  <a:srgbClr val="C00000"/>
                </a:solidFill>
                <a:latin typeface="Times New Roman" panose="02020603050405020304" pitchFamily="18" charset="0"/>
                <a:ea typeface="Times New Roman" panose="02020603050405020304" pitchFamily="18" charset="0"/>
                <a:cs typeface="Arial" panose="020B0604020202020204" pitchFamily="34" charset="0"/>
              </a:rPr>
              <a:t>equiv</a:t>
            </a:r>
            <a:r>
              <a:rPr lang="ar-IQ" sz="2400" b="1" dirty="0">
                <a:solidFill>
                  <a:srgbClr val="C00000"/>
                </a:solidFill>
                <a:latin typeface="Times New Roman" panose="02020603050405020304" pitchFamily="18" charset="0"/>
                <a:ea typeface="Times New Roman" panose="02020603050405020304" pitchFamily="18" charset="0"/>
              </a:rPr>
              <a:t> = </a:t>
            </a:r>
            <a:r>
              <a:rPr lang="en-US" sz="2400"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RBE x D</a:t>
            </a:r>
            <a:r>
              <a:rPr lang="en-US" sz="2400" b="1" baseline="-25000"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abs</a:t>
            </a:r>
            <a:endParaRPr lang="ar-SA" sz="2400" dirty="0">
              <a:solidFill>
                <a:srgbClr val="C00000"/>
              </a:solidFill>
            </a:endParaRPr>
          </a:p>
        </p:txBody>
      </p:sp>
    </p:spTree>
    <p:extLst>
      <p:ext uri="{BB962C8B-B14F-4D97-AF65-F5344CB8AC3E}">
        <p14:creationId xmlns:p14="http://schemas.microsoft.com/office/powerpoint/2010/main" val="105420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ircle(in)">
                                      <p:cBhvr>
                                        <p:cTn id="7" dur="20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circle(in)">
                                      <p:cBhvr>
                                        <p:cTn id="12" dur="2000"/>
                                        <p:tgtEl>
                                          <p:spTgt spid="4">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circle(in)">
                                      <p:cBhvr>
                                        <p:cTn id="15" dur="20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circle(in)">
                                      <p:cBhvr>
                                        <p:cTn id="20" dur="2000"/>
                                        <p:tgtEl>
                                          <p:spTgt spid="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circle(in)">
                                      <p:cBhvr>
                                        <p:cTn id="25" dur="2000"/>
                                        <p:tgtEl>
                                          <p:spTgt spid="4">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circle(in)">
                                      <p:cBhvr>
                                        <p:cTn id="28"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تذييل 5"/>
          <p:cNvSpPr>
            <a:spLocks noGrp="1"/>
          </p:cNvSpPr>
          <p:nvPr>
            <p:ph type="ftr" sz="quarter" idx="11"/>
          </p:nvPr>
        </p:nvSpPr>
        <p:spPr/>
        <p:txBody>
          <a:bodyPr/>
          <a:lstStyle/>
          <a:p>
            <a:r>
              <a:rPr lang="en-US"/>
              <a:t>University of Basrah-College of Medicine-Physiology Department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5</a:t>
            </a:fld>
            <a:endParaRPr lang="ar-SA"/>
          </a:p>
        </p:txBody>
      </p:sp>
      <p:sp>
        <p:nvSpPr>
          <p:cNvPr id="8" name="مستطيل 7"/>
          <p:cNvSpPr/>
          <p:nvPr/>
        </p:nvSpPr>
        <p:spPr>
          <a:xfrm>
            <a:off x="162496" y="5217133"/>
            <a:ext cx="7958236" cy="830997"/>
          </a:xfrm>
          <a:prstGeom prst="rect">
            <a:avLst/>
          </a:prstGeom>
        </p:spPr>
        <p:txBody>
          <a:bodyPr wrap="square">
            <a:spAutoFit/>
          </a:bodyPr>
          <a:lstStyle/>
          <a:p>
            <a:pPr marL="342900" indent="-342900" algn="l" rtl="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If they are not radioactive they are called </a:t>
            </a:r>
            <a:r>
              <a:rPr lang="en-US" sz="2400" b="1" dirty="0">
                <a:solidFill>
                  <a:srgbClr val="FF0000"/>
                </a:solidFill>
                <a:latin typeface="Times New Roman" panose="02020603050405020304" pitchFamily="18" charset="0"/>
                <a:cs typeface="Times New Roman" panose="02020603050405020304" pitchFamily="18" charset="0"/>
              </a:rPr>
              <a:t>stable isotopes</a:t>
            </a:r>
          </a:p>
          <a:p>
            <a:pPr marL="342900" indent="-342900" algn="l" rtl="0">
              <a:buFont typeface="Wingdings" panose="05000000000000000000" pitchFamily="2" charset="2"/>
              <a:buChar char="v"/>
            </a:pPr>
            <a:r>
              <a:rPr lang="en-US" sz="2400" b="1" dirty="0">
                <a:latin typeface="Times New Roman" panose="02020603050405020304" pitchFamily="18" charset="0"/>
                <a:cs typeface="Times New Roman" panose="02020603050405020304" pitchFamily="18" charset="0"/>
              </a:rPr>
              <a:t>If they are radioactive they are called </a:t>
            </a:r>
            <a:r>
              <a:rPr lang="en-US" sz="2400" b="1" dirty="0">
                <a:solidFill>
                  <a:srgbClr val="FF0000"/>
                </a:solidFill>
                <a:latin typeface="Times New Roman" panose="02020603050405020304" pitchFamily="18" charset="0"/>
                <a:cs typeface="Times New Roman" panose="02020603050405020304" pitchFamily="18" charset="0"/>
              </a:rPr>
              <a:t>radioisotopes </a:t>
            </a:r>
          </a:p>
        </p:txBody>
      </p:sp>
      <p:sp>
        <p:nvSpPr>
          <p:cNvPr id="9" name="مستطيل 8"/>
          <p:cNvSpPr/>
          <p:nvPr/>
        </p:nvSpPr>
        <p:spPr>
          <a:xfrm>
            <a:off x="179512" y="1268760"/>
            <a:ext cx="8352928" cy="830997"/>
          </a:xfrm>
          <a:prstGeom prst="rect">
            <a:avLst/>
          </a:prstGeom>
        </p:spPr>
        <p:txBody>
          <a:bodyPr wrap="square">
            <a:spAutoFit/>
          </a:bodyPr>
          <a:lstStyle/>
          <a:p>
            <a:pPr algn="l" rtl="0"/>
            <a:r>
              <a:rPr lang="en-US" sz="2400" b="1" dirty="0">
                <a:solidFill>
                  <a:srgbClr val="0070C0"/>
                </a:solidFill>
                <a:latin typeface="Times New Roman" panose="02020603050405020304" pitchFamily="18" charset="0"/>
                <a:cs typeface="Times New Roman" panose="02020603050405020304" pitchFamily="18" charset="0"/>
              </a:rPr>
              <a:t>For example: </a:t>
            </a:r>
            <a:r>
              <a:rPr lang="en-US" sz="2400" b="1" dirty="0">
                <a:latin typeface="Times New Roman" panose="02020603050405020304" pitchFamily="18" charset="0"/>
                <a:cs typeface="Times New Roman" panose="02020603050405020304" pitchFamily="18" charset="0"/>
              </a:rPr>
              <a:t>carbon has two stable isotopes </a:t>
            </a:r>
            <a:r>
              <a:rPr lang="en-US" sz="2400" b="1" dirty="0">
                <a:latin typeface="Times New Roman" panose="02020603050405020304" pitchFamily="18" charset="0"/>
                <a:ea typeface="Times New Roman" panose="02020603050405020304" pitchFamily="18" charset="0"/>
              </a:rPr>
              <a:t>(</a:t>
            </a:r>
            <a:r>
              <a:rPr lang="en-US" sz="2400" b="1" baseline="-25000" dirty="0">
                <a:latin typeface="Times New Roman" panose="02020603050405020304" pitchFamily="18" charset="0"/>
                <a:ea typeface="Times New Roman" panose="02020603050405020304" pitchFamily="18" charset="0"/>
              </a:rPr>
              <a:t>6</a:t>
            </a:r>
            <a:r>
              <a:rPr lang="en-US" sz="2400" b="1" dirty="0">
                <a:latin typeface="Times New Roman" panose="02020603050405020304" pitchFamily="18" charset="0"/>
                <a:ea typeface="Times New Roman" panose="02020603050405020304" pitchFamily="18" charset="0"/>
              </a:rPr>
              <a:t>C</a:t>
            </a:r>
            <a:r>
              <a:rPr lang="en-US" sz="2400" b="1" baseline="30000" dirty="0">
                <a:latin typeface="Times New Roman" panose="02020603050405020304" pitchFamily="18" charset="0"/>
                <a:ea typeface="Times New Roman" panose="02020603050405020304" pitchFamily="18" charset="0"/>
              </a:rPr>
              <a:t>12</a:t>
            </a:r>
            <a:r>
              <a:rPr lang="en-US" sz="2400" b="1" dirty="0">
                <a:latin typeface="Times New Roman" panose="02020603050405020304" pitchFamily="18" charset="0"/>
                <a:ea typeface="Times New Roman" panose="02020603050405020304" pitchFamily="18" charset="0"/>
              </a:rPr>
              <a:t> , </a:t>
            </a:r>
            <a:r>
              <a:rPr lang="en-US" sz="2400" b="1" baseline="-25000" dirty="0">
                <a:latin typeface="Times New Roman" panose="02020603050405020304" pitchFamily="18" charset="0"/>
                <a:ea typeface="Times New Roman" panose="02020603050405020304" pitchFamily="18" charset="0"/>
              </a:rPr>
              <a:t>6</a:t>
            </a:r>
            <a:r>
              <a:rPr lang="en-US" sz="2400" b="1" dirty="0">
                <a:latin typeface="Times New Roman" panose="02020603050405020304" pitchFamily="18" charset="0"/>
                <a:ea typeface="Times New Roman" panose="02020603050405020304" pitchFamily="18" charset="0"/>
              </a:rPr>
              <a:t>C</a:t>
            </a:r>
            <a:r>
              <a:rPr lang="en-US" sz="2400" b="1" baseline="30000" dirty="0">
                <a:latin typeface="Times New Roman" panose="02020603050405020304" pitchFamily="18" charset="0"/>
                <a:ea typeface="Times New Roman" panose="02020603050405020304" pitchFamily="18" charset="0"/>
              </a:rPr>
              <a:t>13</a:t>
            </a:r>
            <a:r>
              <a:rPr lang="en-US" sz="2400" b="1" dirty="0">
                <a:latin typeface="Times New Roman" panose="02020603050405020304" pitchFamily="18" charset="0"/>
                <a:ea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and several radioisotopes </a:t>
            </a:r>
            <a:r>
              <a:rPr lang="en-US" sz="2400" b="1" dirty="0">
                <a:latin typeface="Times New Roman" panose="02020603050405020304" pitchFamily="18" charset="0"/>
                <a:ea typeface="Times New Roman" panose="02020603050405020304" pitchFamily="18" charset="0"/>
              </a:rPr>
              <a:t>(</a:t>
            </a:r>
            <a:r>
              <a:rPr lang="en-US" sz="2400" b="1" baseline="-25000" dirty="0">
                <a:latin typeface="Times New Roman" panose="02020603050405020304" pitchFamily="18" charset="0"/>
                <a:ea typeface="Times New Roman" panose="02020603050405020304" pitchFamily="18" charset="0"/>
              </a:rPr>
              <a:t>6</a:t>
            </a:r>
            <a:r>
              <a:rPr lang="en-US" sz="2400" b="1" dirty="0">
                <a:latin typeface="Times New Roman" panose="02020603050405020304" pitchFamily="18" charset="0"/>
                <a:ea typeface="Times New Roman" panose="02020603050405020304" pitchFamily="18" charset="0"/>
              </a:rPr>
              <a:t>C</a:t>
            </a:r>
            <a:r>
              <a:rPr lang="en-US" sz="2400" b="1" baseline="30000" dirty="0">
                <a:latin typeface="Times New Roman" panose="02020603050405020304" pitchFamily="18" charset="0"/>
                <a:ea typeface="Times New Roman" panose="02020603050405020304" pitchFamily="18" charset="0"/>
              </a:rPr>
              <a:t>10</a:t>
            </a:r>
            <a:r>
              <a:rPr lang="en-US" sz="2400" b="1" dirty="0">
                <a:latin typeface="Times New Roman" panose="02020603050405020304" pitchFamily="18" charset="0"/>
                <a:ea typeface="Times New Roman" panose="02020603050405020304" pitchFamily="18" charset="0"/>
              </a:rPr>
              <a:t>  ,  </a:t>
            </a:r>
            <a:r>
              <a:rPr lang="en-US" sz="2400" b="1" baseline="-25000" dirty="0">
                <a:latin typeface="Times New Roman" panose="02020603050405020304" pitchFamily="18" charset="0"/>
                <a:ea typeface="Times New Roman" panose="02020603050405020304" pitchFamily="18" charset="0"/>
              </a:rPr>
              <a:t>6</a:t>
            </a:r>
            <a:r>
              <a:rPr lang="en-US" sz="2400" b="1" dirty="0">
                <a:latin typeface="Times New Roman" panose="02020603050405020304" pitchFamily="18" charset="0"/>
                <a:ea typeface="Times New Roman" panose="02020603050405020304" pitchFamily="18" charset="0"/>
              </a:rPr>
              <a:t>C</a:t>
            </a:r>
            <a:r>
              <a:rPr lang="en-US" sz="2400" b="1" baseline="30000" dirty="0">
                <a:latin typeface="Times New Roman" panose="02020603050405020304" pitchFamily="18" charset="0"/>
                <a:ea typeface="Times New Roman" panose="02020603050405020304" pitchFamily="18" charset="0"/>
              </a:rPr>
              <a:t>11</a:t>
            </a:r>
            <a:r>
              <a:rPr lang="en-US" sz="2400" b="1" dirty="0">
                <a:latin typeface="Times New Roman" panose="02020603050405020304" pitchFamily="18" charset="0"/>
                <a:ea typeface="Times New Roman" panose="02020603050405020304" pitchFamily="18" charset="0"/>
              </a:rPr>
              <a:t>  , </a:t>
            </a:r>
            <a:r>
              <a:rPr lang="en-US" sz="2400" b="1" baseline="-25000" dirty="0">
                <a:latin typeface="Times New Roman" panose="02020603050405020304" pitchFamily="18" charset="0"/>
                <a:ea typeface="Times New Roman" panose="02020603050405020304" pitchFamily="18" charset="0"/>
              </a:rPr>
              <a:t>6</a:t>
            </a:r>
            <a:r>
              <a:rPr lang="en-US" sz="2400" b="1" dirty="0">
                <a:latin typeface="Times New Roman" panose="02020603050405020304" pitchFamily="18" charset="0"/>
                <a:ea typeface="Times New Roman" panose="02020603050405020304" pitchFamily="18" charset="0"/>
              </a:rPr>
              <a:t>C</a:t>
            </a:r>
            <a:r>
              <a:rPr lang="en-US" sz="2400" b="1" baseline="30000" dirty="0">
                <a:latin typeface="Times New Roman" panose="02020603050405020304" pitchFamily="18" charset="0"/>
                <a:ea typeface="Times New Roman" panose="02020603050405020304" pitchFamily="18" charset="0"/>
              </a:rPr>
              <a:t>14</a:t>
            </a:r>
            <a:r>
              <a:rPr lang="en-US" sz="2400" b="1" dirty="0">
                <a:latin typeface="Times New Roman" panose="02020603050405020304" pitchFamily="18" charset="0"/>
                <a:ea typeface="Times New Roman" panose="02020603050405020304" pitchFamily="18" charset="0"/>
              </a:rPr>
              <a:t>, </a:t>
            </a:r>
            <a:r>
              <a:rPr lang="en-US" sz="2400" b="1" baseline="-25000" dirty="0">
                <a:latin typeface="Times New Roman" panose="02020603050405020304" pitchFamily="18" charset="0"/>
                <a:ea typeface="Times New Roman" panose="02020603050405020304" pitchFamily="18" charset="0"/>
              </a:rPr>
              <a:t>6</a:t>
            </a:r>
            <a:r>
              <a:rPr lang="en-US" sz="2400" b="1" dirty="0">
                <a:latin typeface="Times New Roman" panose="02020603050405020304" pitchFamily="18" charset="0"/>
                <a:ea typeface="Times New Roman" panose="02020603050405020304" pitchFamily="18" charset="0"/>
              </a:rPr>
              <a:t>C</a:t>
            </a:r>
            <a:r>
              <a:rPr lang="en-US" sz="2400" b="1" baseline="30000" dirty="0">
                <a:latin typeface="Times New Roman" panose="02020603050405020304" pitchFamily="18" charset="0"/>
                <a:ea typeface="Times New Roman" panose="02020603050405020304" pitchFamily="18" charset="0"/>
              </a:rPr>
              <a:t>15</a:t>
            </a:r>
            <a:r>
              <a:rPr lang="en-US" sz="2400" b="1" dirty="0">
                <a:latin typeface="Times New Roman" panose="02020603050405020304" pitchFamily="18" charset="0"/>
                <a:ea typeface="Times New Roman" panose="02020603050405020304" pitchFamily="18" charset="0"/>
              </a:rPr>
              <a:t> ) </a:t>
            </a:r>
            <a:endParaRPr lang="en-US" sz="2400" b="1" dirty="0">
              <a:latin typeface="Times New Roman" panose="02020603050405020304" pitchFamily="18" charset="0"/>
              <a:cs typeface="Times New Roman" panose="02020603050405020304" pitchFamily="18" charset="0"/>
            </a:endParaRPr>
          </a:p>
        </p:txBody>
      </p:sp>
      <p:sp>
        <p:nvSpPr>
          <p:cNvPr id="10" name="مستطيل 9"/>
          <p:cNvSpPr/>
          <p:nvPr/>
        </p:nvSpPr>
        <p:spPr>
          <a:xfrm>
            <a:off x="179512" y="188640"/>
            <a:ext cx="8352928" cy="830997"/>
          </a:xfrm>
          <a:prstGeom prst="rect">
            <a:avLst/>
          </a:prstGeom>
        </p:spPr>
        <p:txBody>
          <a:bodyPr wrap="square">
            <a:spAutoFit/>
          </a:bodyPr>
          <a:lstStyle/>
          <a:p>
            <a:pPr algn="l" rtl="0"/>
            <a:r>
              <a:rPr lang="en-US" sz="2400" b="1" dirty="0">
                <a:solidFill>
                  <a:srgbClr val="FF0000"/>
                </a:solidFill>
                <a:latin typeface="Times New Roman" panose="02020603050405020304" pitchFamily="18" charset="0"/>
                <a:cs typeface="Times New Roman" panose="02020603050405020304" pitchFamily="18" charset="0"/>
              </a:rPr>
              <a:t>Isotope: </a:t>
            </a:r>
            <a:r>
              <a:rPr lang="en-US" sz="2400" b="1" dirty="0">
                <a:latin typeface="Times New Roman" panose="02020603050405020304" pitchFamily="18" charset="0"/>
                <a:cs typeface="Times New Roman" panose="02020603050405020304" pitchFamily="18" charset="0"/>
              </a:rPr>
              <a:t>nuclides of the same chemical element with different No. of neutrons called the isotope  of that element </a:t>
            </a:r>
            <a:endParaRPr lang="ar-SA" sz="2400" b="1" dirty="0">
              <a:latin typeface="Times New Roman" panose="02020603050405020304" pitchFamily="18" charset="0"/>
              <a:cs typeface="Times New Roman" panose="02020603050405020304" pitchFamily="18" charset="0"/>
            </a:endParaRPr>
          </a:p>
        </p:txBody>
      </p:sp>
      <p:pic>
        <p:nvPicPr>
          <p:cNvPr id="1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80928"/>
            <a:ext cx="7632848" cy="2020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0800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ircle(in)">
                                      <p:cBhvr>
                                        <p:cTn id="12" dur="2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circle(in)">
                                      <p:cBhvr>
                                        <p:cTn id="17"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تذييل 2"/>
          <p:cNvSpPr>
            <a:spLocks noGrp="1"/>
          </p:cNvSpPr>
          <p:nvPr>
            <p:ph type="ftr" sz="quarter" idx="11"/>
          </p:nvPr>
        </p:nvSpPr>
        <p:spPr/>
        <p:txBody>
          <a:bodyPr/>
          <a:lstStyle/>
          <a:p>
            <a:r>
              <a:rPr lang="en-US"/>
              <a:t>University of Basrah-College of Medicine-Physiology Department </a:t>
            </a:r>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6</a:t>
            </a:fld>
            <a:endParaRPr lang="ar-SA"/>
          </a:p>
        </p:txBody>
      </p:sp>
      <p:sp>
        <p:nvSpPr>
          <p:cNvPr id="5" name="مستطيل 4"/>
          <p:cNvSpPr/>
          <p:nvPr/>
        </p:nvSpPr>
        <p:spPr>
          <a:xfrm>
            <a:off x="179512" y="4221088"/>
            <a:ext cx="7939608" cy="1938992"/>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Extremely small  quantities of radioactive substances  used in nuclear medicine for diagnostic (typically less than1μg ) which do not affect the normal physiological functioning of the body. These radioactive elements will behave physiologically like its stable counterpart.</a:t>
            </a:r>
            <a:endParaRPr lang="ar-SA" sz="2400" b="1" dirty="0">
              <a:latin typeface="Times New Roman" panose="02020603050405020304" pitchFamily="18" charset="0"/>
              <a:cs typeface="Times New Roman" panose="02020603050405020304" pitchFamily="18" charset="0"/>
            </a:endParaRPr>
          </a:p>
        </p:txBody>
      </p:sp>
      <p:pic>
        <p:nvPicPr>
          <p:cNvPr id="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473525"/>
            <a:ext cx="6192688" cy="2264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مستطيل 7"/>
          <p:cNvSpPr/>
          <p:nvPr/>
        </p:nvSpPr>
        <p:spPr>
          <a:xfrm>
            <a:off x="683568" y="159608"/>
            <a:ext cx="8361684" cy="830997"/>
          </a:xfrm>
          <a:prstGeom prst="rect">
            <a:avLst/>
          </a:prstGeom>
        </p:spPr>
        <p:txBody>
          <a:bodyPr wrap="square">
            <a:spAutoFit/>
          </a:bodyPr>
          <a:lstStyle/>
          <a:p>
            <a:pPr algn="l" rtl="0"/>
            <a:r>
              <a:rPr lang="en-US" sz="2400" b="1" dirty="0">
                <a:latin typeface="Times New Roman" panose="02020603050405020304" pitchFamily="18" charset="0"/>
                <a:ea typeface="Times New Roman" panose="02020603050405020304" pitchFamily="18" charset="0"/>
              </a:rPr>
              <a:t>3 isotope for Hydrogen:  </a:t>
            </a:r>
            <a:r>
              <a:rPr lang="en-US" sz="2400" b="1" baseline="-25000" dirty="0">
                <a:latin typeface="Times New Roman" panose="02020603050405020304" pitchFamily="18" charset="0"/>
                <a:ea typeface="Times New Roman" panose="02020603050405020304" pitchFamily="18" charset="0"/>
              </a:rPr>
              <a:t>1</a:t>
            </a:r>
            <a:r>
              <a:rPr lang="en-US" sz="2400" b="1" dirty="0">
                <a:latin typeface="Times New Roman" panose="02020603050405020304" pitchFamily="18" charset="0"/>
                <a:ea typeface="Times New Roman" panose="02020603050405020304" pitchFamily="18" charset="0"/>
              </a:rPr>
              <a:t>H</a:t>
            </a:r>
            <a:r>
              <a:rPr lang="en-US" sz="2400" b="1" baseline="30000" dirty="0">
                <a:latin typeface="Times New Roman" panose="02020603050405020304" pitchFamily="18" charset="0"/>
                <a:ea typeface="Times New Roman" panose="02020603050405020304" pitchFamily="18" charset="0"/>
              </a:rPr>
              <a:t>1</a:t>
            </a:r>
            <a:r>
              <a:rPr lang="en-US" sz="2400" b="1" dirty="0">
                <a:latin typeface="Times New Roman" panose="02020603050405020304" pitchFamily="18" charset="0"/>
                <a:ea typeface="Times New Roman" panose="02020603050405020304" pitchFamily="18" charset="0"/>
              </a:rPr>
              <a:t>    hydrogen  </a:t>
            </a:r>
            <a:r>
              <a:rPr lang="en-US" sz="2400" b="1" baseline="-25000" dirty="0">
                <a:latin typeface="Times New Roman" panose="02020603050405020304" pitchFamily="18" charset="0"/>
                <a:ea typeface="Times New Roman" panose="02020603050405020304" pitchFamily="18" charset="0"/>
              </a:rPr>
              <a:t>1</a:t>
            </a:r>
            <a:r>
              <a:rPr lang="en-US" sz="2400" b="1" dirty="0">
                <a:latin typeface="Times New Roman" panose="02020603050405020304" pitchFamily="18" charset="0"/>
                <a:ea typeface="Times New Roman" panose="02020603050405020304" pitchFamily="18" charset="0"/>
              </a:rPr>
              <a:t>H</a:t>
            </a:r>
            <a:r>
              <a:rPr lang="en-US" sz="2400" b="1" baseline="30000" dirty="0">
                <a:latin typeface="Times New Roman" panose="02020603050405020304" pitchFamily="18" charset="0"/>
                <a:ea typeface="Times New Roman" panose="02020603050405020304" pitchFamily="18" charset="0"/>
              </a:rPr>
              <a:t>2</a:t>
            </a:r>
            <a:r>
              <a:rPr lang="en-US" sz="2400" b="1" dirty="0">
                <a:latin typeface="Times New Roman" panose="02020603050405020304" pitchFamily="18" charset="0"/>
                <a:ea typeface="Times New Roman" panose="02020603050405020304" pitchFamily="18" charset="0"/>
              </a:rPr>
              <a:t>  deuterium   </a:t>
            </a:r>
            <a:r>
              <a:rPr lang="en-US" sz="2400" b="1" baseline="-25000" dirty="0">
                <a:latin typeface="Times New Roman" panose="02020603050405020304" pitchFamily="18" charset="0"/>
                <a:ea typeface="Times New Roman" panose="02020603050405020304" pitchFamily="18" charset="0"/>
              </a:rPr>
              <a:t>1</a:t>
            </a:r>
            <a:r>
              <a:rPr lang="en-US" sz="2400" b="1" dirty="0">
                <a:latin typeface="Times New Roman" panose="02020603050405020304" pitchFamily="18" charset="0"/>
                <a:ea typeface="Times New Roman" panose="02020603050405020304" pitchFamily="18" charset="0"/>
              </a:rPr>
              <a:t>H</a:t>
            </a:r>
            <a:r>
              <a:rPr lang="en-US" sz="2400" b="1" baseline="30000" dirty="0">
                <a:latin typeface="Times New Roman" panose="02020603050405020304" pitchFamily="18" charset="0"/>
                <a:ea typeface="Times New Roman" panose="02020603050405020304" pitchFamily="18" charset="0"/>
              </a:rPr>
              <a:t>3</a:t>
            </a:r>
            <a:r>
              <a:rPr lang="en-US" sz="2400" b="1" dirty="0">
                <a:latin typeface="Times New Roman" panose="02020603050405020304" pitchFamily="18" charset="0"/>
                <a:ea typeface="Times New Roman" panose="02020603050405020304" pitchFamily="18" charset="0"/>
              </a:rPr>
              <a:t>   tritium </a:t>
            </a:r>
            <a:endParaRPr lang="ar-SA" sz="3200" dirty="0"/>
          </a:p>
        </p:txBody>
      </p:sp>
    </p:spTree>
    <p:extLst>
      <p:ext uri="{BB962C8B-B14F-4D97-AF65-F5344CB8AC3E}">
        <p14:creationId xmlns:p14="http://schemas.microsoft.com/office/powerpoint/2010/main" val="72788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تذييل 4"/>
          <p:cNvSpPr>
            <a:spLocks noGrp="1"/>
          </p:cNvSpPr>
          <p:nvPr>
            <p:ph type="ftr" sz="quarter" idx="11"/>
          </p:nvPr>
        </p:nvSpPr>
        <p:spPr/>
        <p:txBody>
          <a:bodyPr/>
          <a:lstStyle/>
          <a:p>
            <a:r>
              <a:rPr lang="en-US"/>
              <a:t>University of Basrah-College of Medicine-Physiology Department </a:t>
            </a:r>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7</a:t>
            </a:fld>
            <a:endParaRPr lang="ar-SA"/>
          </a:p>
        </p:txBody>
      </p:sp>
      <mc:AlternateContent xmlns:mc="http://schemas.openxmlformats.org/markup-compatibility/2006" xmlns:a14="http://schemas.microsoft.com/office/drawing/2010/main">
        <mc:Choice Requires="a14">
          <p:sp>
            <p:nvSpPr>
              <p:cNvPr id="6" name="مستطيل 5"/>
              <p:cNvSpPr/>
              <p:nvPr/>
            </p:nvSpPr>
            <p:spPr>
              <a:xfrm>
                <a:off x="304800" y="332656"/>
                <a:ext cx="8227640" cy="3914918"/>
              </a:xfrm>
              <a:prstGeom prst="rect">
                <a:avLst/>
              </a:prstGeom>
            </p:spPr>
            <p:txBody>
              <a:bodyPr wrap="square">
                <a:spAutoFit/>
              </a:bodyPr>
              <a:lstStyle/>
              <a:p>
                <a:pPr algn="l" rtl="0">
                  <a:lnSpc>
                    <a:spcPct val="115000"/>
                  </a:lnSpc>
                  <a:spcAft>
                    <a:spcPts val="0"/>
                  </a:spcAft>
                </a:pP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Some radioisotope used in nuclear medicine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Iodine has 15 known radioisotope (</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400" b="1" baseline="30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125, 127, 131, 135,…..</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Used in many diagnostic ,especially for thyroid function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baseline="-25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6</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400" b="1" baseline="30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14</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b="1" baseline="-25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400" b="1" baseline="30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Rb</a:t>
                </a:r>
                <a:r>
                  <a:rPr lang="en-US" sz="2400" b="1" baseline="30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86</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used in medical research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P</a:t>
                </a:r>
                <a:r>
                  <a:rPr lang="en-US" sz="2400" b="1" baseline="30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32 </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used for tumor diagnostic.</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rtl="0">
                  <a:lnSpc>
                    <a:spcPct val="115000"/>
                  </a:lnSpc>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lang="en-US" sz="2400" b="1" baseline="300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99m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  Man mode radio isotope .(radio nuclides) emit types of radiation not emitted by natural radioactive substances. The m in  T</a:t>
                </a:r>
                <a:r>
                  <a:rPr lang="en-US" sz="24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99m</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stand for met stable, which mean half –stable ,and decays by emitting </a:t>
                </a:r>
                <a14:m>
                  <m:oMath xmlns:m="http://schemas.openxmlformats.org/officeDocument/2006/math">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𝜸</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2400" b="1" i="1">
                        <a:effectLst/>
                        <a:latin typeface="Cambria Math" panose="02040503050406030204" pitchFamily="18" charset="0"/>
                        <a:ea typeface="Times New Roman" panose="02020603050405020304" pitchFamily="18" charset="0"/>
                        <a:cs typeface="Times New Roman" panose="02020603050405020304" pitchFamily="18" charset="0"/>
                      </a:rPr>
                      <m:t>𝒓𝒂𝒚</m:t>
                    </m:r>
                  </m:oMath>
                </a14:m>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only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6" name="مستطيل 5"/>
              <p:cNvSpPr>
                <a:spLocks noRot="1" noChangeAspect="1" noMove="1" noResize="1" noEditPoints="1" noAdjustHandles="1" noChangeArrowheads="1" noChangeShapeType="1" noTextEdit="1"/>
              </p:cNvSpPr>
              <p:nvPr/>
            </p:nvSpPr>
            <p:spPr>
              <a:xfrm>
                <a:off x="304800" y="332656"/>
                <a:ext cx="8227640" cy="3914918"/>
              </a:xfrm>
              <a:prstGeom prst="rect">
                <a:avLst/>
              </a:prstGeom>
              <a:blipFill rotWithShape="0">
                <a:blip r:embed="rId3"/>
                <a:stretch>
                  <a:fillRect l="-1111" t="-623" r="-1333" b="-1869"/>
                </a:stretch>
              </a:blipFill>
            </p:spPr>
            <p:txBody>
              <a:bodyPr/>
              <a:lstStyle/>
              <a:p>
                <a:r>
                  <a:rPr lang="ar-SA">
                    <a:noFill/>
                  </a:rPr>
                  <a:t> </a:t>
                </a:r>
              </a:p>
            </p:txBody>
          </p:sp>
        </mc:Fallback>
      </mc:AlternateContent>
      <p:pic>
        <p:nvPicPr>
          <p:cNvPr id="8" name="صورة 7"/>
          <p:cNvPicPr>
            <a:picLocks noChangeAspect="1"/>
          </p:cNvPicPr>
          <p:nvPr/>
        </p:nvPicPr>
        <p:blipFill>
          <a:blip r:embed="rId4"/>
          <a:stretch>
            <a:fillRect/>
          </a:stretch>
        </p:blipFill>
        <p:spPr>
          <a:xfrm>
            <a:off x="2590800" y="4247574"/>
            <a:ext cx="4501480" cy="2108776"/>
          </a:xfrm>
          <a:prstGeom prst="rect">
            <a:avLst/>
          </a:prstGeom>
        </p:spPr>
      </p:pic>
    </p:spTree>
    <p:custDataLst>
      <p:tags r:id="rId1"/>
    </p:custDataLst>
    <p:extLst>
      <p:ext uri="{BB962C8B-B14F-4D97-AF65-F5344CB8AC3E}">
        <p14:creationId xmlns:p14="http://schemas.microsoft.com/office/powerpoint/2010/main" val="256110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تذييل 1"/>
          <p:cNvSpPr>
            <a:spLocks noGrp="1"/>
          </p:cNvSpPr>
          <p:nvPr>
            <p:ph type="ftr" sz="quarter" idx="11"/>
          </p:nvPr>
        </p:nvSpPr>
        <p:spPr/>
        <p:txBody>
          <a:bodyPr/>
          <a:lstStyle/>
          <a:p>
            <a:r>
              <a:rPr lang="en-US"/>
              <a:t>University of Basrah-College of Medicine-Physiology Department </a:t>
            </a:r>
            <a:endParaRPr lang="ar-SA"/>
          </a:p>
        </p:txBody>
      </p:sp>
      <p:sp>
        <p:nvSpPr>
          <p:cNvPr id="3" name="عنصر نائب لرقم الشريحة 2"/>
          <p:cNvSpPr>
            <a:spLocks noGrp="1"/>
          </p:cNvSpPr>
          <p:nvPr>
            <p:ph type="sldNum" sz="quarter" idx="12"/>
          </p:nvPr>
        </p:nvSpPr>
        <p:spPr/>
        <p:txBody>
          <a:bodyPr/>
          <a:lstStyle/>
          <a:p>
            <a:fld id="{0B34F065-1154-456A-91E3-76DE8E75E17B}" type="slidenum">
              <a:rPr lang="ar-SA" smtClean="0"/>
              <a:pPr/>
              <a:t>8</a:t>
            </a:fld>
            <a:endParaRPr lang="ar-SA"/>
          </a:p>
        </p:txBody>
      </p:sp>
      <p:sp>
        <p:nvSpPr>
          <p:cNvPr id="4" name="مستطيل 3"/>
          <p:cNvSpPr/>
          <p:nvPr/>
        </p:nvSpPr>
        <p:spPr>
          <a:xfrm>
            <a:off x="179512" y="188640"/>
            <a:ext cx="9217024" cy="914930"/>
          </a:xfrm>
          <a:prstGeom prst="rect">
            <a:avLst/>
          </a:prstGeom>
        </p:spPr>
        <p:txBody>
          <a:bodyPr wrap="square">
            <a:spAutoFit/>
          </a:bodyPr>
          <a:lstStyle/>
          <a:p>
            <a:pPr algn="l" rtl="0">
              <a:lnSpc>
                <a:spcPct val="115000"/>
              </a:lnSpc>
              <a:spcAft>
                <a:spcPts val="1000"/>
              </a:spcAft>
            </a:pPr>
            <a:r>
              <a:rPr lang="en-US" sz="2400" b="1"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Radioactivity</a:t>
            </a:r>
            <a:r>
              <a:rPr lang="en-US" sz="2400" b="1" dirty="0">
                <a:solidFill>
                  <a:srgbClr val="2E2E2E"/>
                </a:solidFill>
                <a:latin typeface="Times New Roman" panose="02020603050405020304" pitchFamily="18" charset="0"/>
                <a:ea typeface="Times New Roman" panose="02020603050405020304" pitchFamily="18" charset="0"/>
                <a:cs typeface="Arial" panose="020B0604020202020204" pitchFamily="34" charset="0"/>
              </a:rPr>
              <a:t> is the process by which a nucleus of an unstable atom loses energy by emitting particles of ionizing radiation, </a:t>
            </a:r>
            <a:endParaRPr lang="en-US"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مستطيل 4"/>
          <p:cNvSpPr/>
          <p:nvPr/>
        </p:nvSpPr>
        <p:spPr>
          <a:xfrm>
            <a:off x="60286" y="5156021"/>
            <a:ext cx="8496944" cy="1200329"/>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As each nucleus disintegrates, in its effort to find a more stable combination, it emits a charged particle that, because of its kinetic energy, is capable of penetrating solid material. </a:t>
            </a:r>
          </a:p>
        </p:txBody>
      </p:sp>
      <p:pic>
        <p:nvPicPr>
          <p:cNvPr id="6" name="Picture 4" descr="http://www.easynotecards.com/uploads/1153/49/6e35a601_1386c68d058__8000_00000001.png"/>
          <p:cNvPicPr>
            <a:picLocks noChangeAspect="1" noChangeArrowheads="1"/>
          </p:cNvPicPr>
          <p:nvPr/>
        </p:nvPicPr>
        <p:blipFill>
          <a:blip r:embed="rId2"/>
          <a:srcRect/>
          <a:stretch>
            <a:fillRect/>
          </a:stretch>
        </p:blipFill>
        <p:spPr bwMode="auto">
          <a:xfrm>
            <a:off x="1512416" y="1604574"/>
            <a:ext cx="5592684" cy="3371851"/>
          </a:xfrm>
          <a:prstGeom prst="rect">
            <a:avLst/>
          </a:prstGeom>
          <a:noFill/>
        </p:spPr>
      </p:pic>
    </p:spTree>
    <p:extLst>
      <p:ext uri="{BB962C8B-B14F-4D97-AF65-F5344CB8AC3E}">
        <p14:creationId xmlns:p14="http://schemas.microsoft.com/office/powerpoint/2010/main" val="1344396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تذييل 3"/>
          <p:cNvSpPr>
            <a:spLocks noGrp="1"/>
          </p:cNvSpPr>
          <p:nvPr>
            <p:ph type="ftr" sz="quarter" idx="11"/>
          </p:nvPr>
        </p:nvSpPr>
        <p:spPr/>
        <p:txBody>
          <a:bodyPr/>
          <a:lstStyle/>
          <a:p>
            <a:r>
              <a:rPr lang="en-US"/>
              <a:t>University of Basrah-College of Medicine-Physiology Department </a:t>
            </a:r>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9</a:t>
            </a:fld>
            <a:endParaRPr lang="ar-SA"/>
          </a:p>
        </p:txBody>
      </p:sp>
      <p:sp>
        <p:nvSpPr>
          <p:cNvPr id="6" name="مستطيل 5"/>
          <p:cNvSpPr/>
          <p:nvPr/>
        </p:nvSpPr>
        <p:spPr>
          <a:xfrm>
            <a:off x="107504" y="332656"/>
            <a:ext cx="8532440" cy="3046988"/>
          </a:xfrm>
          <a:prstGeom prst="rect">
            <a:avLst/>
          </a:prstGeom>
        </p:spPr>
        <p:txBody>
          <a:bodyPr wrap="square">
            <a:spAutoFit/>
          </a:bodyPr>
          <a:lstStyle/>
          <a:p>
            <a:pPr algn="l" rtl="0"/>
            <a:r>
              <a:rPr lang="en-US" sz="2400" b="1"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Units of radioactivity:</a:t>
            </a:r>
          </a:p>
          <a:p>
            <a:pPr algn="l" rtl="0"/>
            <a:r>
              <a:rPr lang="en-US" sz="2400" b="1" dirty="0">
                <a:latin typeface="Times New Roman" panose="02020603050405020304" pitchFamily="18" charset="0"/>
                <a:cs typeface="Times New Roman" panose="02020603050405020304" pitchFamily="18" charset="0"/>
              </a:rPr>
              <a:t>    The amount of radioactivity is measured in units of curie (ci),  </a:t>
            </a:r>
            <a:r>
              <a:rPr lang="en-US" sz="2400" b="1" dirty="0">
                <a:solidFill>
                  <a:srgbClr val="0070C0"/>
                </a:solidFill>
                <a:latin typeface="Times New Roman" panose="02020603050405020304" pitchFamily="18" charset="0"/>
                <a:cs typeface="Times New Roman" panose="02020603050405020304" pitchFamily="18" charset="0"/>
              </a:rPr>
              <a:t>A curie is equal to 3.7 × 1010 disintegrations per second.</a:t>
            </a:r>
          </a:p>
          <a:p>
            <a:pPr algn="l" rtl="0"/>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 smaller unit, </a:t>
            </a:r>
            <a:r>
              <a:rPr lang="en-US" sz="2400" b="1" dirty="0">
                <a:solidFill>
                  <a:srgbClr val="0070C0"/>
                </a:solidFill>
                <a:latin typeface="Times New Roman" panose="02020603050405020304" pitchFamily="18" charset="0"/>
                <a:cs typeface="Times New Roman" panose="02020603050405020304" pitchFamily="18" charset="0"/>
              </a:rPr>
              <a:t>the </a:t>
            </a:r>
            <a:r>
              <a:rPr lang="en-US" sz="2400" b="1" dirty="0" err="1">
                <a:solidFill>
                  <a:srgbClr val="0070C0"/>
                </a:solidFill>
                <a:latin typeface="Times New Roman" panose="02020603050405020304" pitchFamily="18" charset="0"/>
                <a:cs typeface="Times New Roman" panose="02020603050405020304" pitchFamily="18" charset="0"/>
              </a:rPr>
              <a:t>millicurie</a:t>
            </a:r>
            <a:r>
              <a:rPr lang="en-US" sz="2400" b="1" dirty="0">
                <a:solidFill>
                  <a:srgbClr val="0070C0"/>
                </a:solidFill>
                <a:latin typeface="Times New Roman" panose="02020603050405020304" pitchFamily="18" charset="0"/>
                <a:cs typeface="Times New Roman" panose="02020603050405020304" pitchFamily="18" charset="0"/>
              </a:rPr>
              <a:t> (mci)</a:t>
            </a:r>
            <a:r>
              <a:rPr lang="en-US" sz="2400" b="1" dirty="0">
                <a:latin typeface="Times New Roman" panose="02020603050405020304" pitchFamily="18" charset="0"/>
                <a:cs typeface="Times New Roman" panose="02020603050405020304" pitchFamily="18" charset="0"/>
              </a:rPr>
              <a:t>, is routinely used in the field of radiologic physics. </a:t>
            </a:r>
          </a:p>
          <a:p>
            <a:pPr algn="l" rtl="0"/>
            <a:r>
              <a:rPr lang="en-US" sz="2400" b="1" dirty="0">
                <a:latin typeface="Times New Roman" panose="02020603050405020304" pitchFamily="18" charset="0"/>
                <a:cs typeface="Times New Roman" panose="02020603050405020304" pitchFamily="18" charset="0"/>
              </a:rPr>
              <a:t>  The SI unit of radioactivity is the Becquerel. It is equal to 1 disintegration/s, typically denoted as the reciprocal of 1 second (s-1). </a:t>
            </a:r>
            <a:endParaRPr lang="ar-SA" sz="24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circle(in)">
                                      <p:cBhvr>
                                        <p:cTn id="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8|4|14|15.6|18.6"/>
</p:tagLst>
</file>

<file path=ppt/tags/tag2.xml><?xml version="1.0" encoding="utf-8"?>
<p:tagLst xmlns:a="http://schemas.openxmlformats.org/drawingml/2006/main" xmlns:r="http://schemas.openxmlformats.org/officeDocument/2006/relationships" xmlns:p="http://schemas.openxmlformats.org/presentationml/2006/main">
  <p:tag name="TIMING" val="|46.4|22.9"/>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4654</TotalTime>
  <Words>3641</Words>
  <Application>Microsoft Office PowerPoint</Application>
  <PresentationFormat>عرض على الشاشة (4:3)</PresentationFormat>
  <Paragraphs>304</Paragraphs>
  <Slides>41</Slides>
  <Notes>0</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41</vt:i4>
      </vt:variant>
    </vt:vector>
  </HeadingPairs>
  <TitlesOfParts>
    <vt:vector size="49" baseType="lpstr">
      <vt:lpstr>Arial</vt:lpstr>
      <vt:lpstr>Calibri</vt:lpstr>
      <vt:lpstr>Cambria Math</vt:lpstr>
      <vt:lpstr>Courier New</vt:lpstr>
      <vt:lpstr>Symbol</vt:lpstr>
      <vt:lpstr>Times New Roman</vt:lpstr>
      <vt:lpstr>Wingdings</vt: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البوم</dc:creator>
  <cp:lastModifiedBy>ahmed ali</cp:lastModifiedBy>
  <cp:revision>160</cp:revision>
  <dcterms:created xsi:type="dcterms:W3CDTF">2015-03-26T19:55:14Z</dcterms:created>
  <dcterms:modified xsi:type="dcterms:W3CDTF">2022-05-21T05:53:15Z</dcterms:modified>
</cp:coreProperties>
</file>